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1"/>
  </p:notesMasterIdLst>
  <p:sldIdLst>
    <p:sldId id="256" r:id="rId2"/>
    <p:sldId id="343" r:id="rId3"/>
    <p:sldId id="335" r:id="rId4"/>
    <p:sldId id="336" r:id="rId5"/>
    <p:sldId id="337" r:id="rId6"/>
    <p:sldId id="338" r:id="rId7"/>
    <p:sldId id="339" r:id="rId8"/>
    <p:sldId id="340" r:id="rId9"/>
    <p:sldId id="342" r:id="rId10"/>
    <p:sldId id="344" r:id="rId11"/>
    <p:sldId id="259" r:id="rId12"/>
    <p:sldId id="260" r:id="rId13"/>
    <p:sldId id="261" r:id="rId14"/>
    <p:sldId id="262" r:id="rId15"/>
    <p:sldId id="263" r:id="rId16"/>
    <p:sldId id="334" r:id="rId17"/>
    <p:sldId id="346" r:id="rId18"/>
    <p:sldId id="264" r:id="rId19"/>
    <p:sldId id="265" r:id="rId20"/>
    <p:sldId id="266" r:id="rId21"/>
    <p:sldId id="347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45" r:id="rId58"/>
    <p:sldId id="302" r:id="rId59"/>
    <p:sldId id="257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2472" userDrawn="1">
          <p15:clr>
            <a:srgbClr val="A4A3A4"/>
          </p15:clr>
        </p15:guide>
        <p15:guide id="3" pos="5208" userDrawn="1">
          <p15:clr>
            <a:srgbClr val="A4A3A4"/>
          </p15:clr>
        </p15:guide>
        <p15:guide id="4" orient="horz" pos="3336" userDrawn="1">
          <p15:clr>
            <a:srgbClr val="A4A3A4"/>
          </p15:clr>
        </p15:guide>
        <p15:guide id="5" pos="6120" userDrawn="1">
          <p15:clr>
            <a:srgbClr val="A4A3A4"/>
          </p15:clr>
        </p15:guide>
        <p15:guide id="6" pos="3720" userDrawn="1">
          <p15:clr>
            <a:srgbClr val="A4A3A4"/>
          </p15:clr>
        </p15:guide>
        <p15:guide id="7" orient="horz" pos="2136" userDrawn="1">
          <p15:clr>
            <a:srgbClr val="A4A3A4"/>
          </p15:clr>
        </p15:guide>
        <p15:guide id="8" orient="horz" pos="3816" userDrawn="1">
          <p15:clr>
            <a:srgbClr val="A4A3A4"/>
          </p15:clr>
        </p15:guide>
        <p15:guide id="9" orient="horz" pos="1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38" y="366"/>
      </p:cViewPr>
      <p:guideLst>
        <p:guide orient="horz" pos="1392"/>
        <p:guide pos="2472"/>
        <p:guide pos="5208"/>
        <p:guide orient="horz" pos="3336"/>
        <p:guide pos="6120"/>
        <p:guide pos="3720"/>
        <p:guide orient="horz" pos="2136"/>
        <p:guide orient="horz" pos="3816"/>
        <p:guide orient="horz" pos="1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BC91D-EBBC-4BFF-92B4-F73CEF2D214A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D1CA6-6FE8-4799-A7DA-888995C6F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0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8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AB70-A88D-4AF2-A4DD-2694A82A0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01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AB70-A88D-4AF2-A4DD-2694A82A07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4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AB70-A88D-4AF2-A4DD-2694A82A07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513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AB70-A88D-4AF2-A4DD-2694A82A07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54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3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AB70-A88D-4AF2-A4DD-2694A82A07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362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AB70-A88D-4AF2-A4DD-2694A82A07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54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8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AB70-A88D-4AF2-A4DD-2694A82A076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54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60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AB70-A88D-4AF2-A4DD-2694A82A07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54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AB70-A88D-4AF2-A4DD-2694A82A07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907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AB70-A88D-4AF2-A4DD-2694A82A0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AB70-A88D-4AF2-A4DD-2694A82A0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1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1BDDAB70-A88D-4AF2-A4DD-2694A82A0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9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A Display </a:t>
            </a:r>
            <a:r>
              <a:rPr lang="en-US" b="0" dirty="0" smtClean="0"/>
              <a:t>Model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buClr>
                <a:srgbClr val="4F81BD"/>
              </a:buClr>
            </a:pPr>
            <a:r>
              <a:rPr lang="en-US" sz="2000" dirty="0">
                <a:solidFill>
                  <a:prstClr val="white">
                    <a:lumMod val="75000"/>
                  </a:prstClr>
                </a:solidFill>
              </a:rPr>
              <a:t>Lecture </a:t>
            </a:r>
            <a:r>
              <a:rPr lang="en-US" sz="2000" dirty="0" smtClean="0">
                <a:solidFill>
                  <a:prstClr val="white">
                    <a:lumMod val="75000"/>
                  </a:prstClr>
                </a:solidFill>
              </a:rPr>
              <a:t>16</a:t>
            </a:r>
            <a:endParaRPr lang="en-US" sz="2000" dirty="0">
              <a:solidFill>
                <a:prstClr val="white">
                  <a:lumMod val="75000"/>
                </a:prstClr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sz="2000" dirty="0">
                <a:solidFill>
                  <a:prstClr val="white">
                    <a:lumMod val="75000"/>
                  </a:prstClr>
                </a:solidFill>
              </a:rPr>
              <a:t>Hartmut Kaiser</a:t>
            </a:r>
          </a:p>
          <a:p>
            <a:r>
              <a:rPr lang="en-US" sz="2000" dirty="0"/>
              <a:t>https://</a:t>
            </a:r>
            <a:r>
              <a:rPr lang="en-US" sz="2000" dirty="0" smtClean="0"/>
              <a:t>teaching.hkaiser.org/spring2024/csc3380</a:t>
            </a:r>
            <a:r>
              <a:rPr lang="en-US" sz="2000" dirty="0"/>
              <a:t>/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8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Display Model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BDDAB70-A88D-4AF2-A4DD-2694A82A07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2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This lecture presents a display model (the output part of a GUI), giving examples of use and fundamental notions such as screen coordinates, lines, and color. Some examples of shapes are Lines, Polygons, Axis, and Text.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1D0F48C-68D8-4460-8329-023486B4764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02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graphics?</a:t>
            </a:r>
          </a:p>
          <a:p>
            <a:r>
              <a:rPr lang="en-US" dirty="0" smtClean="0"/>
              <a:t>A graphics model</a:t>
            </a:r>
          </a:p>
          <a:p>
            <a:r>
              <a:rPr lang="en-US" dirty="0" smtClean="0"/>
              <a:t>Examples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B51E8195-C09D-4724-8DE9-DEE1AC9E9CE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bother with graphics and GUI?</a:t>
            </a: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very common</a:t>
            </a:r>
          </a:p>
          <a:p>
            <a:pPr lvl="1"/>
            <a:r>
              <a:rPr lang="en-US" dirty="0" smtClean="0"/>
              <a:t>If you write conventional PC applications, you’ll have to do it</a:t>
            </a:r>
          </a:p>
          <a:p>
            <a:r>
              <a:rPr lang="en-US" dirty="0" smtClean="0"/>
              <a:t>It’s useful</a:t>
            </a:r>
          </a:p>
          <a:p>
            <a:pPr lvl="1"/>
            <a:r>
              <a:rPr lang="en-US" dirty="0" smtClean="0"/>
              <a:t>Instant feedback </a:t>
            </a:r>
          </a:p>
          <a:p>
            <a:pPr lvl="1"/>
            <a:r>
              <a:rPr lang="en-US" dirty="0" smtClean="0"/>
              <a:t>Graphing functions</a:t>
            </a:r>
          </a:p>
          <a:p>
            <a:pPr lvl="1"/>
            <a:r>
              <a:rPr lang="en-US" dirty="0" smtClean="0"/>
              <a:t>Displaying results</a:t>
            </a:r>
          </a:p>
          <a:p>
            <a:r>
              <a:rPr lang="en-US" dirty="0" smtClean="0"/>
              <a:t>It can illustrate some generally useful concepts and techniques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BBA14AB1-FFC2-4459-B1C6-F9328A3CBD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4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bother with graphics and GUI?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can only be done well using some pretty neat language features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r>
              <a:rPr lang="en-US" dirty="0" smtClean="0"/>
              <a:t>Graphics are a good introduction to what is commonly known as ‘OOP’</a:t>
            </a:r>
          </a:p>
          <a:p>
            <a:r>
              <a:rPr lang="en-US" dirty="0" smtClean="0"/>
              <a:t>Lots </a:t>
            </a:r>
            <a:r>
              <a:rPr lang="en-US" dirty="0" smtClean="0"/>
              <a:t>of good (small) code examples</a:t>
            </a:r>
          </a:p>
          <a:p>
            <a:r>
              <a:rPr lang="en-US" dirty="0" smtClean="0"/>
              <a:t>It can be non-trivial to “get” the key concepts</a:t>
            </a:r>
          </a:p>
          <a:p>
            <a:pPr lvl="1"/>
            <a:r>
              <a:rPr lang="en-US" dirty="0" smtClean="0"/>
              <a:t>So it’s worth teaching</a:t>
            </a:r>
          </a:p>
          <a:p>
            <a:pPr lvl="1"/>
            <a:r>
              <a:rPr lang="en-US" dirty="0" smtClean="0"/>
              <a:t>If we don’t show how it’s done, you might think it was “magic”</a:t>
            </a:r>
          </a:p>
          <a:p>
            <a:r>
              <a:rPr lang="en-US" dirty="0" smtClean="0"/>
              <a:t>Graphics is fun!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8C4C9CE-DC3F-42DC-B57D-94758F28D12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0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Graphics/GUI?</a:t>
            </a: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WYSIWYG</a:t>
            </a:r>
          </a:p>
          <a:p>
            <a:pPr lvl="1"/>
            <a:r>
              <a:rPr lang="en-US" dirty="0" smtClean="0"/>
              <a:t>What you see (in your code) is what you get (on your screen)</a:t>
            </a:r>
          </a:p>
          <a:p>
            <a:r>
              <a:rPr lang="en-US" dirty="0" smtClean="0"/>
              <a:t>Direct correspondence between concepts, code, and output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73D5DA44-D849-4EC0-8999-38ED848F984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6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Display Model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BDDAB70-A88D-4AF2-A4DD-2694A82A07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5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vs.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 far we have seen text based stream IO</a:t>
            </a:r>
          </a:p>
          <a:p>
            <a:pPr lvl="1"/>
            <a:r>
              <a:rPr lang="en-US" dirty="0" smtClean="0"/>
              <a:t>Possible to do ‘graphics’</a:t>
            </a:r>
          </a:p>
          <a:p>
            <a:r>
              <a:rPr lang="en-US" dirty="0" smtClean="0"/>
              <a:t>Simplest </a:t>
            </a:r>
            <a:r>
              <a:rPr lang="en-US" dirty="0"/>
              <a:t>HTML:</a:t>
            </a:r>
          </a:p>
          <a:p>
            <a:pPr marL="548640" lvl="2" indent="0">
              <a:spcBef>
                <a:spcPts val="200"/>
              </a:spcBef>
              <a:buNone/>
            </a:pPr>
            <a:endParaRPr lang="en-US" dirty="0" smtClean="0"/>
          </a:p>
          <a:p>
            <a:pPr marL="548640" lvl="2" indent="0">
              <a:spcBef>
                <a:spcPts val="2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&lt;!</a:t>
            </a:r>
            <a:r>
              <a:rPr lang="en-US" dirty="0" err="1">
                <a:latin typeface="Consolas" panose="020B0609020204030204" pitchFamily="49" charset="0"/>
              </a:rPr>
              <a:t>doctype</a:t>
            </a:r>
            <a:r>
              <a:rPr lang="en-US" dirty="0">
                <a:latin typeface="Consolas" panose="020B0609020204030204" pitchFamily="49" charset="0"/>
              </a:rPr>
              <a:t> html&gt;</a:t>
            </a:r>
          </a:p>
          <a:p>
            <a:pPr marL="548640" lvl="2" indent="0">
              <a:spcBef>
                <a:spcPts val="2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&lt;html </a:t>
            </a:r>
            <a:r>
              <a:rPr lang="en-US" dirty="0" err="1">
                <a:latin typeface="Consolas" panose="020B0609020204030204" pitchFamily="49" charset="0"/>
              </a:rPr>
              <a:t>lang</a:t>
            </a:r>
            <a:r>
              <a:rPr lang="en-US" dirty="0">
                <a:latin typeface="Consolas" panose="020B0609020204030204" pitchFamily="49" charset="0"/>
              </a:rPr>
              <a:t>="</a:t>
            </a:r>
            <a:r>
              <a:rPr lang="en-US" dirty="0" err="1">
                <a:latin typeface="Consolas" panose="020B0609020204030204" pitchFamily="49" charset="0"/>
              </a:rPr>
              <a:t>en</a:t>
            </a:r>
            <a:r>
              <a:rPr lang="en-US" dirty="0">
                <a:latin typeface="Consolas" panose="020B0609020204030204" pitchFamily="49" charset="0"/>
              </a:rPr>
              <a:t>-US"&gt;</a:t>
            </a:r>
          </a:p>
          <a:p>
            <a:pPr marL="548640" lvl="2" indent="0">
              <a:spcBef>
                <a:spcPts val="2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&lt;head&gt;</a:t>
            </a:r>
          </a:p>
          <a:p>
            <a:pPr marL="548640" lvl="2" indent="0">
              <a:spcBef>
                <a:spcPts val="2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&lt;meta charset="utf-8" /&gt;</a:t>
            </a:r>
          </a:p>
          <a:p>
            <a:pPr marL="548640" lvl="2" indent="0">
              <a:spcBef>
                <a:spcPts val="2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&lt;title&gt;My test page&lt;/title&gt;</a:t>
            </a:r>
          </a:p>
          <a:p>
            <a:pPr marL="548640" lvl="2" indent="0">
              <a:spcBef>
                <a:spcPts val="2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&lt;/head&gt;</a:t>
            </a:r>
          </a:p>
          <a:p>
            <a:pPr marL="548640" lvl="2" indent="0">
              <a:spcBef>
                <a:spcPts val="2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&lt;body&gt;</a:t>
            </a:r>
          </a:p>
          <a:p>
            <a:pPr marL="548640" lvl="2" indent="0">
              <a:spcBef>
                <a:spcPts val="2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&lt;p&gt;This is my page&lt;/p&gt;</a:t>
            </a:r>
          </a:p>
          <a:p>
            <a:pPr marL="548640" lvl="2" indent="0">
              <a:spcBef>
                <a:spcPts val="2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&lt;/body&gt;</a:t>
            </a:r>
          </a:p>
          <a:p>
            <a:pPr marL="548640" lvl="2" indent="0">
              <a:spcBef>
                <a:spcPts val="2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&lt;/html&gt;</a:t>
            </a:r>
          </a:p>
          <a:p>
            <a:r>
              <a:rPr lang="en-US" dirty="0" smtClean="0"/>
              <a:t>Here and in the next lectures we will provide an alternative approach</a:t>
            </a:r>
          </a:p>
          <a:p>
            <a:pPr lvl="1"/>
            <a:r>
              <a:rPr lang="en-US" dirty="0" smtClean="0"/>
              <a:t>Directly aimed at the screen, drawing lines, rectangles, circles, 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BDDAB70-A88D-4AF2-A4DD-2694A82A07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Model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Objects (such as graphs) are “attached to” a window.</a:t>
            </a:r>
          </a:p>
          <a:p>
            <a:r>
              <a:rPr lang="en-US" dirty="0" smtClean="0"/>
              <a:t>The “display engine” invokes  display commands (such as “draw line from x to y”) for the objects in a window</a:t>
            </a:r>
          </a:p>
          <a:p>
            <a:r>
              <a:rPr lang="en-US" dirty="0" smtClean="0"/>
              <a:t>Objects such as Square contain vectors of lines, text, etc. for the window to draw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CD1F0F7-600C-4770-8772-67022379093E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941649" y="2133599"/>
            <a:ext cx="7096217" cy="2476500"/>
            <a:chOff x="609600" y="1693447"/>
            <a:chExt cx="7096217" cy="2476500"/>
          </a:xfrm>
        </p:grpSpPr>
        <p:grpSp>
          <p:nvGrpSpPr>
            <p:cNvPr id="3" name="Group 2"/>
            <p:cNvGrpSpPr/>
            <p:nvPr/>
          </p:nvGrpSpPr>
          <p:grpSpPr>
            <a:xfrm>
              <a:off x="609600" y="1693447"/>
              <a:ext cx="7096217" cy="2476500"/>
              <a:chOff x="1128204" y="1112837"/>
              <a:chExt cx="7096217" cy="2476500"/>
            </a:xfrm>
          </p:grpSpPr>
          <p:sp>
            <p:nvSpPr>
              <p:cNvPr id="8197" name="Rectangle 4"/>
              <p:cNvSpPr>
                <a:spLocks noChangeArrowheads="1"/>
              </p:cNvSpPr>
              <p:nvPr/>
            </p:nvSpPr>
            <p:spPr bwMode="auto">
              <a:xfrm>
                <a:off x="1128204" y="1112837"/>
                <a:ext cx="1524000" cy="99729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dirty="0" smtClean="0"/>
                  <a:t>Circle</a:t>
                </a:r>
                <a:endParaRPr lang="en-US" sz="2400" dirty="0"/>
              </a:p>
            </p:txBody>
          </p:sp>
          <p:sp>
            <p:nvSpPr>
              <p:cNvPr id="8198" name="Rectangle 5"/>
              <p:cNvSpPr>
                <a:spLocks noChangeArrowheads="1"/>
              </p:cNvSpPr>
              <p:nvPr/>
            </p:nvSpPr>
            <p:spPr bwMode="auto">
              <a:xfrm>
                <a:off x="1128204" y="2598737"/>
                <a:ext cx="1524000" cy="99060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Square</a:t>
                </a:r>
              </a:p>
            </p:txBody>
          </p:sp>
          <p:sp>
            <p:nvSpPr>
              <p:cNvPr id="8199" name="AutoShape 6"/>
              <p:cNvSpPr>
                <a:spLocks noChangeArrowheads="1"/>
              </p:cNvSpPr>
              <p:nvPr/>
            </p:nvSpPr>
            <p:spPr bwMode="auto">
              <a:xfrm>
                <a:off x="3816613" y="2011532"/>
                <a:ext cx="1752600" cy="685800"/>
              </a:xfrm>
              <a:prstGeom prst="roundRect">
                <a:avLst>
                  <a:gd name="adj" fmla="val 16667"/>
                </a:avLst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“window”</a:t>
                </a:r>
              </a:p>
            </p:txBody>
          </p:sp>
          <p:sp>
            <p:nvSpPr>
              <p:cNvPr id="8200" name="Rectangle 8"/>
              <p:cNvSpPr>
                <a:spLocks noChangeArrowheads="1"/>
              </p:cNvSpPr>
              <p:nvPr/>
            </p:nvSpPr>
            <p:spPr bwMode="auto">
              <a:xfrm>
                <a:off x="6471821" y="1798637"/>
                <a:ext cx="1752600" cy="1096963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Display</a:t>
                </a:r>
              </a:p>
              <a:p>
                <a:pPr algn="ctr"/>
                <a:r>
                  <a:rPr lang="en-US" sz="2400"/>
                  <a:t>Engine</a:t>
                </a:r>
              </a:p>
            </p:txBody>
          </p:sp>
          <p:cxnSp>
            <p:nvCxnSpPr>
              <p:cNvPr id="8201" name="AutoShape 9"/>
              <p:cNvCxnSpPr>
                <a:cxnSpLocks noChangeShapeType="1"/>
                <a:stCxn id="8197" idx="3"/>
                <a:endCxn id="8199" idx="1"/>
              </p:cNvCxnSpPr>
              <p:nvPr/>
            </p:nvCxnSpPr>
            <p:spPr bwMode="auto">
              <a:xfrm>
                <a:off x="2652204" y="1611482"/>
                <a:ext cx="1164409" cy="7429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02" name="AutoShape 10"/>
              <p:cNvCxnSpPr>
                <a:cxnSpLocks noChangeShapeType="1"/>
                <a:stCxn id="8198" idx="3"/>
                <a:endCxn id="8199" idx="1"/>
              </p:cNvCxnSpPr>
              <p:nvPr/>
            </p:nvCxnSpPr>
            <p:spPr bwMode="auto">
              <a:xfrm flipV="1">
                <a:off x="2652204" y="2354432"/>
                <a:ext cx="1164409" cy="73960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03" name="AutoShape 13"/>
              <p:cNvCxnSpPr>
                <a:cxnSpLocks noChangeShapeType="1"/>
                <a:stCxn id="8200" idx="1"/>
                <a:endCxn id="8199" idx="3"/>
              </p:cNvCxnSpPr>
              <p:nvPr/>
            </p:nvCxnSpPr>
            <p:spPr bwMode="auto">
              <a:xfrm flipH="1">
                <a:off x="5569213" y="2347119"/>
                <a:ext cx="902608" cy="731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04" name="Text Box 14"/>
              <p:cNvSpPr txBox="1">
                <a:spLocks noChangeArrowheads="1"/>
              </p:cNvSpPr>
              <p:nvPr/>
            </p:nvSpPr>
            <p:spPr bwMode="auto">
              <a:xfrm>
                <a:off x="2895600" y="1333499"/>
                <a:ext cx="110959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000" dirty="0">
                    <a:latin typeface="+mn-lt"/>
                  </a:rPr>
                  <a:t>attach()</a:t>
                </a:r>
              </a:p>
            </p:txBody>
          </p:sp>
          <p:sp>
            <p:nvSpPr>
              <p:cNvPr id="8205" name="Text Box 15"/>
              <p:cNvSpPr txBox="1">
                <a:spLocks noChangeArrowheads="1"/>
              </p:cNvSpPr>
              <p:nvPr/>
            </p:nvSpPr>
            <p:spPr bwMode="auto">
              <a:xfrm>
                <a:off x="2895599" y="2895599"/>
                <a:ext cx="110959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000" dirty="0">
                    <a:latin typeface="+mn-lt"/>
                  </a:rPr>
                  <a:t>attach()</a:t>
                </a:r>
              </a:p>
            </p:txBody>
          </p:sp>
        </p:grpSp>
        <p:sp>
          <p:nvSpPr>
            <p:cNvPr id="8206" name="Text Box 16"/>
            <p:cNvSpPr txBox="1">
              <a:spLocks noChangeArrowheads="1"/>
            </p:cNvSpPr>
            <p:nvPr/>
          </p:nvSpPr>
          <p:spPr bwMode="auto">
            <a:xfrm>
              <a:off x="5092792" y="2195267"/>
              <a:ext cx="9573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dirty="0">
                  <a:latin typeface="+mn-lt"/>
                </a:rPr>
                <a:t>draw()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112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Model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200" dirty="0" smtClean="0"/>
              <a:t>An example illustrating the display model</a:t>
            </a:r>
          </a:p>
          <a:p>
            <a:pPr lvl="1"/>
            <a:endParaRPr lang="en-US" dirty="0" smtClean="0"/>
          </a:p>
          <a:p>
            <a:pPr marL="461963" indent="0">
              <a:spcBef>
                <a:spcPts val="600"/>
              </a:spcBef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main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tl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a point (obviously)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267F99"/>
                </a:solidFill>
                <a:latin typeface="Consolas" panose="020B0609020204030204" pitchFamily="49" charset="0"/>
              </a:rPr>
              <a:t>Simple_window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win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tl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600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"Canvas"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make a simple window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Polygon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poly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make a shape (a polygon, obviously)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poly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add three points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poly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350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poly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poly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set_color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Color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0070C1"/>
                </a:solidFill>
                <a:latin typeface="Consolas" panose="020B0609020204030204" pitchFamily="49" charset="0"/>
              </a:rPr>
              <a:t>red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make the polygon red (obviously)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win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attach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poly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connect poly to the window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win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wait_for_button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give control to the display engine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F44943C-6FC1-4086-A984-CD63C4E016E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0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</a:t>
            </a:r>
            <a:r>
              <a:rPr lang="en-US" dirty="0" smtClean="0"/>
              <a:t>Development Notes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BDDAB70-A88D-4AF2-A4DD-2694A82A07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8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Resulting </a:t>
            </a:r>
            <a:r>
              <a:rPr lang="en-US" dirty="0"/>
              <a:t>S</a:t>
            </a:r>
            <a:r>
              <a:rPr lang="en-US" dirty="0" smtClean="0"/>
              <a:t>creen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26BC70-20B9-4D24-B542-7EEA7403541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8" name="Picture 2" descr="C:\Documents and Settings\bs\Desktop\112 book\Screen captures\Capture 12\12-1.t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5"/>
          <a:stretch/>
        </p:blipFill>
        <p:spPr bwMode="auto">
          <a:xfrm>
            <a:off x="3924300" y="2209800"/>
            <a:ext cx="4343400" cy="313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3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Model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200" dirty="0" smtClean="0"/>
              <a:t>An example illustrating the display model</a:t>
            </a:r>
          </a:p>
          <a:p>
            <a:pPr lvl="1"/>
            <a:endParaRPr lang="en-US" dirty="0" smtClean="0"/>
          </a:p>
          <a:p>
            <a:pPr marL="461963" indent="0">
              <a:spcBef>
                <a:spcPts val="600"/>
              </a:spcBef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main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tl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a point (obviously)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267F99"/>
                </a:solidFill>
                <a:latin typeface="Consolas" panose="020B0609020204030204" pitchFamily="49" charset="0"/>
              </a:rPr>
              <a:t>Simple_window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win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tl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600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"Canvas"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make a simple window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Polygon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poly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make a shape (a polygon, obviously)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poly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add three points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poly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350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poly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poly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set_color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Color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0070C1"/>
                </a:solidFill>
                <a:latin typeface="Consolas" panose="020B0609020204030204" pitchFamily="49" charset="0"/>
              </a:rPr>
              <a:t>red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make the polygon red (obviously)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win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attach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poly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connect poly to the window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win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wait_for_button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give control to the display engine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F44943C-6FC1-4086-A984-CD63C4E016E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5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Graphics/GUI Libraries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You’ll be using a few interface classes we wrote</a:t>
            </a:r>
          </a:p>
          <a:p>
            <a:pPr lvl="1"/>
            <a:r>
              <a:rPr lang="en-US" dirty="0" smtClean="0"/>
              <a:t>Interfacing to a popular GUI toolkit</a:t>
            </a:r>
          </a:p>
          <a:p>
            <a:pPr lvl="2"/>
            <a:r>
              <a:rPr lang="en-US" dirty="0" smtClean="0"/>
              <a:t>GUI == Graphical User Interface</a:t>
            </a:r>
          </a:p>
          <a:p>
            <a:pPr lvl="2"/>
            <a:r>
              <a:rPr lang="en-US" dirty="0" smtClean="0"/>
              <a:t>FLTK:  www.fltk.org	// Fast Light Tool Kit, pronounced ‘</a:t>
            </a:r>
            <a:r>
              <a:rPr lang="en-US" dirty="0" err="1" smtClean="0"/>
              <a:t>FullTick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Installation, etc.</a:t>
            </a:r>
          </a:p>
          <a:p>
            <a:pPr lvl="2"/>
            <a:r>
              <a:rPr lang="en-US" dirty="0" smtClean="0"/>
              <a:t>FLTK</a:t>
            </a:r>
          </a:p>
          <a:p>
            <a:pPr lvl="2"/>
            <a:r>
              <a:rPr lang="en-US" dirty="0" smtClean="0"/>
              <a:t>Our GUI and graphics classes</a:t>
            </a:r>
          </a:p>
          <a:p>
            <a:pPr lvl="2"/>
            <a:r>
              <a:rPr lang="en-US" dirty="0" smtClean="0"/>
              <a:t>Project settings</a:t>
            </a:r>
          </a:p>
          <a:p>
            <a:r>
              <a:rPr lang="en-US" dirty="0" smtClean="0"/>
              <a:t>This model is far simpler than common toolkit interfaces</a:t>
            </a:r>
          </a:p>
          <a:p>
            <a:pPr lvl="1"/>
            <a:r>
              <a:rPr lang="en-US" dirty="0" smtClean="0"/>
              <a:t>The FLTK (very terse) documentation is 1000 pages</a:t>
            </a:r>
          </a:p>
          <a:p>
            <a:pPr lvl="1"/>
            <a:r>
              <a:rPr lang="en-US" dirty="0" smtClean="0"/>
              <a:t>Our interface library is &lt; 20 classes and &lt; 500 lines of code</a:t>
            </a:r>
          </a:p>
          <a:p>
            <a:pPr lvl="1"/>
            <a:r>
              <a:rPr lang="en-US" dirty="0" smtClean="0"/>
              <a:t>You can write a lot of code with these classes</a:t>
            </a:r>
          </a:p>
          <a:p>
            <a:pPr lvl="2"/>
            <a:r>
              <a:rPr lang="en-US" dirty="0" smtClean="0"/>
              <a:t>And what you can build on them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6324429-4B5A-4633-87A0-C57CFEF70C3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Graphics/GUI libraries (cont.)</a:t>
            </a: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code is portable</a:t>
            </a:r>
          </a:p>
          <a:p>
            <a:pPr lvl="1"/>
            <a:r>
              <a:rPr lang="en-US" dirty="0" smtClean="0"/>
              <a:t>Windows, Unix, Mac, etc.</a:t>
            </a:r>
          </a:p>
          <a:p>
            <a:r>
              <a:rPr lang="en-US" dirty="0" smtClean="0"/>
              <a:t>This model extends to most common graphics and GUI uses</a:t>
            </a:r>
          </a:p>
          <a:p>
            <a:r>
              <a:rPr lang="en-US" dirty="0" smtClean="0"/>
              <a:t>The general ideas can be used with any popular GUI toolkit</a:t>
            </a:r>
          </a:p>
          <a:p>
            <a:pPr lvl="1"/>
            <a:r>
              <a:rPr lang="en-US" dirty="0" smtClean="0"/>
              <a:t>Once you understand the graphics classes you can easily learn any GUI/graphics library</a:t>
            </a:r>
          </a:p>
          <a:p>
            <a:pPr lvl="2"/>
            <a:r>
              <a:rPr lang="en-US" dirty="0" smtClean="0"/>
              <a:t>Well, relatively easily – these libraries are huge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405DB57-5DE0-4584-A531-72E49540956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2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Graphics/GUI libraries</a:t>
            </a:r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Often called “a layered architecture”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92A5EAF-B191-49A9-80E1-F4A3B3142E4D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13317" name="Group 4"/>
          <p:cNvGrpSpPr>
            <a:grpSpLocks noChangeAspect="1"/>
          </p:cNvGrpSpPr>
          <p:nvPr/>
        </p:nvGrpSpPr>
        <p:grpSpPr bwMode="auto">
          <a:xfrm>
            <a:off x="3086100" y="2383969"/>
            <a:ext cx="5718363" cy="3562664"/>
            <a:chOff x="2528" y="5483"/>
            <a:chExt cx="6391" cy="4319"/>
          </a:xfrm>
        </p:grpSpPr>
        <p:sp>
          <p:nvSpPr>
            <p:cNvPr id="13319" name="AutoShape 5"/>
            <p:cNvSpPr>
              <a:spLocks noChangeAspect="1" noChangeArrowheads="1"/>
            </p:cNvSpPr>
            <p:nvPr/>
          </p:nvSpPr>
          <p:spPr bwMode="auto">
            <a:xfrm>
              <a:off x="2528" y="5483"/>
              <a:ext cx="6150" cy="4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3320" name="Text Box 6"/>
            <p:cNvSpPr txBox="1">
              <a:spLocks noChangeArrowheads="1"/>
            </p:cNvSpPr>
            <p:nvPr/>
          </p:nvSpPr>
          <p:spPr bwMode="auto">
            <a:xfrm>
              <a:off x="2678" y="5637"/>
              <a:ext cx="1200" cy="4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 smtClean="0">
                  <a:latin typeface="+mn-lt"/>
                </a:rPr>
                <a:t>Your </a:t>
              </a:r>
              <a:r>
                <a:rPr lang="en-US" sz="1400" dirty="0">
                  <a:latin typeface="+mn-lt"/>
                </a:rPr>
                <a:t>code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13321" name="Text Box 7"/>
            <p:cNvSpPr txBox="1">
              <a:spLocks noChangeArrowheads="1"/>
            </p:cNvSpPr>
            <p:nvPr/>
          </p:nvSpPr>
          <p:spPr bwMode="auto">
            <a:xfrm>
              <a:off x="3878" y="8722"/>
              <a:ext cx="2550" cy="92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+mn-lt"/>
                </a:rPr>
                <a:t>The operating system </a:t>
              </a:r>
            </a:p>
            <a:p>
              <a:pPr eaLnBrk="1" hangingPunct="1"/>
              <a:r>
                <a:rPr lang="en-US" sz="1400" dirty="0">
                  <a:latin typeface="+mn-lt"/>
                </a:rPr>
                <a:t>(e.g. Windows or Linux)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13322" name="Text Box 8"/>
            <p:cNvSpPr txBox="1">
              <a:spLocks noChangeArrowheads="1"/>
            </p:cNvSpPr>
            <p:nvPr/>
          </p:nvSpPr>
          <p:spPr bwMode="auto">
            <a:xfrm>
              <a:off x="7719" y="5688"/>
              <a:ext cx="1200" cy="77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 smtClean="0">
                  <a:latin typeface="+mn-lt"/>
                </a:rPr>
                <a:t>Your </a:t>
              </a:r>
              <a:r>
                <a:rPr lang="en-US" sz="1400" dirty="0">
                  <a:latin typeface="+mn-lt"/>
                </a:rPr>
                <a:t>screen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13323" name="Text Box 9"/>
            <p:cNvSpPr txBox="1">
              <a:spLocks noChangeArrowheads="1"/>
            </p:cNvSpPr>
            <p:nvPr/>
          </p:nvSpPr>
          <p:spPr bwMode="auto">
            <a:xfrm>
              <a:off x="2978" y="6562"/>
              <a:ext cx="2250" cy="46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+mn-lt"/>
                </a:rPr>
                <a:t>Our interface library</a:t>
              </a:r>
              <a:endParaRPr lang="en-US" sz="2000">
                <a:latin typeface="+mn-lt"/>
              </a:endParaRPr>
            </a:p>
          </p:txBody>
        </p:sp>
        <p:sp>
          <p:nvSpPr>
            <p:cNvPr id="13324" name="Text Box 10"/>
            <p:cNvSpPr txBox="1">
              <a:spLocks noChangeArrowheads="1"/>
            </p:cNvSpPr>
            <p:nvPr/>
          </p:nvSpPr>
          <p:spPr bwMode="auto">
            <a:xfrm>
              <a:off x="3428" y="7488"/>
              <a:ext cx="2400" cy="77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+mn-lt"/>
                </a:rPr>
                <a:t>A graphics/GUI library </a:t>
              </a:r>
            </a:p>
            <a:p>
              <a:pPr eaLnBrk="1" hangingPunct="1"/>
              <a:r>
                <a:rPr lang="en-US" sz="1400" dirty="0">
                  <a:latin typeface="+mn-lt"/>
                </a:rPr>
                <a:t>(here FLTK)</a:t>
              </a:r>
              <a:endParaRPr lang="en-US" sz="2000" dirty="0">
                <a:latin typeface="+mn-lt"/>
              </a:endParaRPr>
            </a:p>
          </p:txBody>
        </p:sp>
        <p:cxnSp>
          <p:nvCxnSpPr>
            <p:cNvPr id="13325" name="AutoShape 11"/>
            <p:cNvCxnSpPr>
              <a:cxnSpLocks noChangeShapeType="1"/>
              <a:stCxn id="13320" idx="2"/>
              <a:endCxn id="13323" idx="0"/>
            </p:cNvCxnSpPr>
            <p:nvPr/>
          </p:nvCxnSpPr>
          <p:spPr bwMode="auto">
            <a:xfrm>
              <a:off x="3278" y="6100"/>
              <a:ext cx="825" cy="4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6" name="AutoShape 12"/>
            <p:cNvCxnSpPr>
              <a:cxnSpLocks noChangeShapeType="1"/>
              <a:stCxn id="13324" idx="2"/>
              <a:endCxn id="13321" idx="0"/>
            </p:cNvCxnSpPr>
            <p:nvPr/>
          </p:nvCxnSpPr>
          <p:spPr bwMode="auto">
            <a:xfrm>
              <a:off x="4628" y="8261"/>
              <a:ext cx="525" cy="46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7" name="AutoShape 13"/>
            <p:cNvCxnSpPr>
              <a:cxnSpLocks noChangeShapeType="1"/>
              <a:stCxn id="13321" idx="3"/>
              <a:endCxn id="13322" idx="1"/>
            </p:cNvCxnSpPr>
            <p:nvPr/>
          </p:nvCxnSpPr>
          <p:spPr bwMode="auto">
            <a:xfrm flipV="1">
              <a:off x="6428" y="6074"/>
              <a:ext cx="1291" cy="31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8" name="AutoShape 14"/>
            <p:cNvCxnSpPr>
              <a:cxnSpLocks noChangeShapeType="1"/>
              <a:stCxn id="13323" idx="2"/>
              <a:endCxn id="13324" idx="0"/>
            </p:cNvCxnSpPr>
            <p:nvPr/>
          </p:nvCxnSpPr>
          <p:spPr bwMode="auto">
            <a:xfrm>
              <a:off x="4103" y="7025"/>
              <a:ext cx="525" cy="4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3307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Coordinates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Oddly, y-coordinates “grow downwards”  // right, down</a:t>
            </a:r>
          </a:p>
          <a:p>
            <a:r>
              <a:rPr lang="en-US" dirty="0" smtClean="0"/>
              <a:t>Coordinates identify pixels in the window on the screen</a:t>
            </a:r>
          </a:p>
          <a:p>
            <a:r>
              <a:rPr lang="en-US" dirty="0" smtClean="0"/>
              <a:t>You can re-size a window (changing </a:t>
            </a:r>
            <a:r>
              <a:rPr lang="en-US" dirty="0" err="1" smtClean="0"/>
              <a:t>x_max</a:t>
            </a:r>
            <a:r>
              <a:rPr lang="en-US" dirty="0" smtClean="0"/>
              <a:t>() and </a:t>
            </a:r>
            <a:r>
              <a:rPr lang="en-US" dirty="0" err="1" smtClean="0"/>
              <a:t>y_max</a:t>
            </a:r>
            <a:r>
              <a:rPr lang="en-US" dirty="0" smtClean="0"/>
              <a:t>())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A8B2983-78A4-40CB-85B2-D3E96FC90CB9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438400" y="1952396"/>
            <a:ext cx="5431971" cy="2930125"/>
            <a:chOff x="1143000" y="609600"/>
            <a:chExt cx="6781800" cy="3963107"/>
          </a:xfrm>
        </p:grpSpPr>
        <p:sp>
          <p:nvSpPr>
            <p:cNvPr id="14341" name="Line 4"/>
            <p:cNvSpPr>
              <a:spLocks noChangeShapeType="1"/>
            </p:cNvSpPr>
            <p:nvPr/>
          </p:nvSpPr>
          <p:spPr bwMode="auto">
            <a:xfrm>
              <a:off x="1371600" y="1066800"/>
              <a:ext cx="6477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342" name="Line 5"/>
            <p:cNvSpPr>
              <a:spLocks noChangeShapeType="1"/>
            </p:cNvSpPr>
            <p:nvPr/>
          </p:nvSpPr>
          <p:spPr bwMode="auto">
            <a:xfrm>
              <a:off x="1371600" y="1066800"/>
              <a:ext cx="0" cy="3276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343" name="Text Box 6"/>
            <p:cNvSpPr txBox="1">
              <a:spLocks noChangeArrowheads="1"/>
            </p:cNvSpPr>
            <p:nvPr/>
          </p:nvSpPr>
          <p:spPr bwMode="auto">
            <a:xfrm>
              <a:off x="1143000" y="609600"/>
              <a:ext cx="609600" cy="457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dirty="0">
                  <a:latin typeface="+mn-lt"/>
                </a:rPr>
                <a:t>0,0</a:t>
              </a:r>
            </a:p>
          </p:txBody>
        </p:sp>
        <p:sp>
          <p:nvSpPr>
            <p:cNvPr id="14344" name="Text Box 7"/>
            <p:cNvSpPr txBox="1">
              <a:spLocks noChangeArrowheads="1"/>
            </p:cNvSpPr>
            <p:nvPr/>
          </p:nvSpPr>
          <p:spPr bwMode="auto">
            <a:xfrm>
              <a:off x="1447801" y="4114800"/>
              <a:ext cx="914401" cy="457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>
                  <a:latin typeface="+mn-lt"/>
                </a:rPr>
                <a:t>0,100</a:t>
              </a:r>
            </a:p>
          </p:txBody>
        </p:sp>
        <p:sp>
          <p:nvSpPr>
            <p:cNvPr id="14345" name="Text Box 8"/>
            <p:cNvSpPr txBox="1">
              <a:spLocks noChangeArrowheads="1"/>
            </p:cNvSpPr>
            <p:nvPr/>
          </p:nvSpPr>
          <p:spPr bwMode="auto">
            <a:xfrm>
              <a:off x="6553200" y="609600"/>
              <a:ext cx="1143000" cy="457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>
                  <a:latin typeface="+mn-lt"/>
                </a:rPr>
                <a:t>200,0</a:t>
              </a:r>
            </a:p>
          </p:txBody>
        </p:sp>
        <p:sp>
          <p:nvSpPr>
            <p:cNvPr id="14346" name="Text Box 9"/>
            <p:cNvSpPr txBox="1">
              <a:spLocks noChangeArrowheads="1"/>
            </p:cNvSpPr>
            <p:nvPr/>
          </p:nvSpPr>
          <p:spPr bwMode="auto">
            <a:xfrm>
              <a:off x="2743200" y="2362201"/>
              <a:ext cx="990600" cy="457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>
                  <a:latin typeface="+mn-lt"/>
                </a:rPr>
                <a:t>50,50</a:t>
              </a:r>
            </a:p>
          </p:txBody>
        </p:sp>
        <p:sp>
          <p:nvSpPr>
            <p:cNvPr id="14347" name="Text Box 10"/>
            <p:cNvSpPr txBox="1">
              <a:spLocks noChangeArrowheads="1"/>
            </p:cNvSpPr>
            <p:nvPr/>
          </p:nvSpPr>
          <p:spPr bwMode="auto">
            <a:xfrm>
              <a:off x="6553200" y="3429000"/>
              <a:ext cx="1371600" cy="457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dirty="0">
                  <a:latin typeface="+mn-lt"/>
                </a:rPr>
                <a:t>200,100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924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Interface classes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600" dirty="0" smtClean="0"/>
              <a:t>An arrow  means “is a kind of”</a:t>
            </a:r>
          </a:p>
          <a:p>
            <a:r>
              <a:rPr lang="en-US" sz="1600" dirty="0" smtClean="0"/>
              <a:t>Color, </a:t>
            </a:r>
            <a:r>
              <a:rPr lang="en-US" sz="1600" dirty="0" err="1" smtClean="0"/>
              <a:t>Line_style</a:t>
            </a:r>
            <a:r>
              <a:rPr lang="en-US" sz="1600" dirty="0" smtClean="0"/>
              <a:t>, and Point are “utility classes” used by the other classes</a:t>
            </a:r>
          </a:p>
          <a:p>
            <a:r>
              <a:rPr lang="en-US" sz="1600" dirty="0" smtClean="0"/>
              <a:t>Window is our interface to the GUI library (which is our interface to the screen)</a:t>
            </a: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B6551C1-97CE-4783-92B0-83E2BE8E258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4535267" y="5031921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5384" name="AutoShape 24"/>
          <p:cNvCxnSpPr>
            <a:cxnSpLocks noChangeShapeType="1"/>
            <a:stCxn id="15383" idx="0"/>
            <a:endCxn id="15367" idx="1"/>
          </p:cNvCxnSpPr>
          <p:nvPr/>
        </p:nvCxnSpPr>
        <p:spPr bwMode="auto">
          <a:xfrm flipV="1">
            <a:off x="3666619" y="2874434"/>
            <a:ext cx="2269695" cy="12938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2209800" y="2148609"/>
            <a:ext cx="6248400" cy="2461490"/>
            <a:chOff x="495669" y="1295400"/>
            <a:chExt cx="8495931" cy="2971800"/>
          </a:xfrm>
        </p:grpSpPr>
        <p:sp>
          <p:nvSpPr>
            <p:cNvPr id="15365" name="AutoShape 4"/>
            <p:cNvSpPr>
              <a:spLocks noChangeArrowheads="1"/>
            </p:cNvSpPr>
            <p:nvPr/>
          </p:nvSpPr>
          <p:spPr bwMode="auto">
            <a:xfrm>
              <a:off x="914768" y="1314450"/>
              <a:ext cx="1676401" cy="53340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Window</a:t>
              </a:r>
            </a:p>
          </p:txBody>
        </p:sp>
        <p:sp>
          <p:nvSpPr>
            <p:cNvPr id="15366" name="AutoShape 5"/>
            <p:cNvSpPr>
              <a:spLocks noChangeArrowheads="1"/>
            </p:cNvSpPr>
            <p:nvPr/>
          </p:nvSpPr>
          <p:spPr bwMode="auto">
            <a:xfrm>
              <a:off x="495669" y="2667000"/>
              <a:ext cx="2514599" cy="53340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err="1"/>
                <a:t>Simple_window</a:t>
              </a:r>
              <a:endParaRPr lang="en-US" dirty="0"/>
            </a:p>
          </p:txBody>
        </p:sp>
        <p:sp>
          <p:nvSpPr>
            <p:cNvPr id="15367" name="AutoShape 6"/>
            <p:cNvSpPr>
              <a:spLocks noChangeArrowheads="1"/>
            </p:cNvSpPr>
            <p:nvPr/>
          </p:nvSpPr>
          <p:spPr bwMode="auto">
            <a:xfrm>
              <a:off x="5562599" y="1905000"/>
              <a:ext cx="1066800" cy="53340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Shape</a:t>
              </a:r>
            </a:p>
          </p:txBody>
        </p:sp>
        <p:sp>
          <p:nvSpPr>
            <p:cNvPr id="15368" name="AutoShape 7"/>
            <p:cNvSpPr>
              <a:spLocks noChangeArrowheads="1"/>
            </p:cNvSpPr>
            <p:nvPr/>
          </p:nvSpPr>
          <p:spPr bwMode="auto">
            <a:xfrm>
              <a:off x="3124200" y="3733800"/>
              <a:ext cx="1066800" cy="53340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Lines</a:t>
              </a:r>
            </a:p>
          </p:txBody>
        </p:sp>
        <p:sp>
          <p:nvSpPr>
            <p:cNvPr id="15369" name="AutoShape 8"/>
            <p:cNvSpPr>
              <a:spLocks noChangeArrowheads="1"/>
            </p:cNvSpPr>
            <p:nvPr/>
          </p:nvSpPr>
          <p:spPr bwMode="auto">
            <a:xfrm>
              <a:off x="4343400" y="3733800"/>
              <a:ext cx="1219200" cy="53340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Polygon</a:t>
              </a:r>
            </a:p>
          </p:txBody>
        </p:sp>
        <p:sp>
          <p:nvSpPr>
            <p:cNvPr id="15370" name="AutoShape 9"/>
            <p:cNvSpPr>
              <a:spLocks noChangeArrowheads="1"/>
            </p:cNvSpPr>
            <p:nvPr/>
          </p:nvSpPr>
          <p:spPr bwMode="auto">
            <a:xfrm>
              <a:off x="6245441" y="3733800"/>
              <a:ext cx="1679359" cy="53340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Rectangle</a:t>
              </a:r>
            </a:p>
          </p:txBody>
        </p:sp>
        <p:sp>
          <p:nvSpPr>
            <p:cNvPr id="15371" name="AutoShape 10"/>
            <p:cNvSpPr>
              <a:spLocks noChangeArrowheads="1"/>
            </p:cNvSpPr>
            <p:nvPr/>
          </p:nvSpPr>
          <p:spPr bwMode="auto">
            <a:xfrm>
              <a:off x="8077200" y="3733800"/>
              <a:ext cx="914400" cy="53340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Text</a:t>
              </a:r>
            </a:p>
          </p:txBody>
        </p:sp>
        <p:cxnSp>
          <p:nvCxnSpPr>
            <p:cNvPr id="15372" name="AutoShape 11"/>
            <p:cNvCxnSpPr>
              <a:cxnSpLocks noChangeShapeType="1"/>
              <a:stCxn id="15366" idx="0"/>
              <a:endCxn id="15365" idx="2"/>
            </p:cNvCxnSpPr>
            <p:nvPr/>
          </p:nvCxnSpPr>
          <p:spPr bwMode="auto">
            <a:xfrm flipV="1">
              <a:off x="1752968" y="1847850"/>
              <a:ext cx="0" cy="819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3" name="AutoShape 12"/>
            <p:cNvCxnSpPr>
              <a:cxnSpLocks noChangeShapeType="1"/>
              <a:stCxn id="15368" idx="0"/>
            </p:cNvCxnSpPr>
            <p:nvPr/>
          </p:nvCxnSpPr>
          <p:spPr bwMode="auto">
            <a:xfrm flipV="1">
              <a:off x="3657601" y="2438402"/>
              <a:ext cx="2224965" cy="12953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4" name="AutoShape 13"/>
            <p:cNvCxnSpPr>
              <a:cxnSpLocks noChangeShapeType="1"/>
              <a:stCxn id="15370" idx="0"/>
            </p:cNvCxnSpPr>
            <p:nvPr/>
          </p:nvCxnSpPr>
          <p:spPr bwMode="auto">
            <a:xfrm flipH="1" flipV="1">
              <a:off x="6377865" y="2438400"/>
              <a:ext cx="707255" cy="1295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5" name="AutoShape 14"/>
            <p:cNvCxnSpPr>
              <a:cxnSpLocks noChangeShapeType="1"/>
              <a:stCxn id="15369" idx="0"/>
              <a:endCxn id="15367" idx="2"/>
            </p:cNvCxnSpPr>
            <p:nvPr/>
          </p:nvCxnSpPr>
          <p:spPr bwMode="auto">
            <a:xfrm flipV="1">
              <a:off x="4953000" y="2438400"/>
              <a:ext cx="1143000" cy="1295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6" name="AutoShape 15"/>
            <p:cNvCxnSpPr>
              <a:cxnSpLocks noChangeShapeType="1"/>
              <a:stCxn id="15371" idx="0"/>
            </p:cNvCxnSpPr>
            <p:nvPr/>
          </p:nvCxnSpPr>
          <p:spPr bwMode="auto">
            <a:xfrm flipH="1" flipV="1">
              <a:off x="6502893" y="2438400"/>
              <a:ext cx="2031507" cy="1295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77" name="AutoShape 16"/>
            <p:cNvSpPr>
              <a:spLocks noChangeArrowheads="1"/>
            </p:cNvSpPr>
            <p:nvPr/>
          </p:nvSpPr>
          <p:spPr bwMode="auto">
            <a:xfrm>
              <a:off x="7924799" y="2381251"/>
              <a:ext cx="1066801" cy="53340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Point</a:t>
              </a:r>
            </a:p>
          </p:txBody>
        </p:sp>
        <p:sp>
          <p:nvSpPr>
            <p:cNvPr id="15378" name="AutoShape 17"/>
            <p:cNvSpPr>
              <a:spLocks noChangeArrowheads="1"/>
            </p:cNvSpPr>
            <p:nvPr/>
          </p:nvSpPr>
          <p:spPr bwMode="auto">
            <a:xfrm>
              <a:off x="4014186" y="1295400"/>
              <a:ext cx="1167413" cy="53340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Color</a:t>
              </a:r>
            </a:p>
          </p:txBody>
        </p:sp>
        <p:sp>
          <p:nvSpPr>
            <p:cNvPr id="15379" name="AutoShape 19"/>
            <p:cNvSpPr>
              <a:spLocks noChangeArrowheads="1"/>
            </p:cNvSpPr>
            <p:nvPr/>
          </p:nvSpPr>
          <p:spPr bwMode="auto">
            <a:xfrm>
              <a:off x="6801774" y="1295401"/>
              <a:ext cx="1674921" cy="552449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err="1"/>
                <a:t>Line_style</a:t>
              </a:r>
              <a:endParaRPr lang="en-US" dirty="0"/>
            </a:p>
          </p:txBody>
        </p:sp>
        <p:cxnSp>
          <p:nvCxnSpPr>
            <p:cNvPr id="15380" name="AutoShape 20"/>
            <p:cNvCxnSpPr>
              <a:cxnSpLocks noChangeShapeType="1"/>
              <a:stCxn id="15385" idx="0"/>
            </p:cNvCxnSpPr>
            <p:nvPr/>
          </p:nvCxnSpPr>
          <p:spPr bwMode="auto">
            <a:xfrm flipV="1">
              <a:off x="5882566" y="2438400"/>
              <a:ext cx="362875" cy="1371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83" name="AutoShape 23"/>
            <p:cNvSpPr>
              <a:spLocks noChangeArrowheads="1"/>
            </p:cNvSpPr>
            <p:nvPr/>
          </p:nvSpPr>
          <p:spPr bwMode="auto">
            <a:xfrm>
              <a:off x="1981200" y="3733800"/>
              <a:ext cx="990600" cy="53340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Line</a:t>
              </a:r>
            </a:p>
          </p:txBody>
        </p:sp>
        <p:sp>
          <p:nvSpPr>
            <p:cNvPr id="15385" name="Text Box 25"/>
            <p:cNvSpPr txBox="1">
              <a:spLocks noChangeArrowheads="1"/>
            </p:cNvSpPr>
            <p:nvPr/>
          </p:nvSpPr>
          <p:spPr bwMode="auto">
            <a:xfrm>
              <a:off x="5387266" y="3810000"/>
              <a:ext cx="990599" cy="445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latin typeface="+mn-lt"/>
                </a:rPr>
                <a:t>   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40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Interface classes</a:t>
            </a: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Current</a:t>
            </a:r>
          </a:p>
          <a:p>
            <a:pPr lvl="1"/>
            <a:r>
              <a:rPr lang="en-US" smtClean="0"/>
              <a:t>Color, Line_style, Font, Point,</a:t>
            </a:r>
          </a:p>
          <a:p>
            <a:pPr lvl="1"/>
            <a:r>
              <a:rPr lang="en-US" smtClean="0"/>
              <a:t>Window, Simple_window</a:t>
            </a:r>
          </a:p>
          <a:p>
            <a:pPr lvl="1"/>
            <a:r>
              <a:rPr lang="en-US" smtClean="0"/>
              <a:t>Shape, Text, Polygon, Line, Lines, Rectangle, …</a:t>
            </a:r>
          </a:p>
          <a:p>
            <a:pPr lvl="1"/>
            <a:r>
              <a:rPr lang="en-US" smtClean="0"/>
              <a:t>Axis</a:t>
            </a:r>
          </a:p>
          <a:p>
            <a:r>
              <a:rPr lang="en-US" smtClean="0"/>
              <a:t>Easy to add (for some definition of “easy”)</a:t>
            </a:r>
          </a:p>
          <a:p>
            <a:pPr lvl="1"/>
            <a:r>
              <a:rPr lang="en-US" smtClean="0"/>
              <a:t>Grid, Block_chart, Pie_chart, etc.</a:t>
            </a:r>
          </a:p>
          <a:p>
            <a:r>
              <a:rPr lang="en-US" smtClean="0"/>
              <a:t>Later, GUI</a:t>
            </a:r>
          </a:p>
          <a:p>
            <a:pPr lvl="1"/>
            <a:r>
              <a:rPr lang="en-US" smtClean="0"/>
              <a:t>Button, In_box, Out_box, …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52258F0-080D-4F10-A5AE-04B985EECF3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0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 code 1</a:t>
            </a: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261871" y="1828800"/>
            <a:ext cx="9966301" cy="4351337"/>
          </a:xfrm>
        </p:spPr>
        <p:txBody>
          <a:bodyPr>
            <a:normAutofit fontScale="62500" lnSpcReduction="20000"/>
          </a:bodyPr>
          <a:lstStyle/>
          <a:p>
            <a:pPr marL="461963" indent="0">
              <a:buNone/>
            </a:pPr>
            <a:endParaRPr lang="en-US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461963" indent="0">
              <a:buNone/>
            </a:pP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Getting access to the graphics system 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AF00DB"/>
                </a:solidFill>
                <a:latin typeface="Consolas" panose="020B0609020204030204" pitchFamily="49" charset="0"/>
              </a:rPr>
              <a:t>#include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 err="1" smtClean="0">
                <a:solidFill>
                  <a:srgbClr val="A31515"/>
                </a:solidFill>
                <a:latin typeface="Consolas" panose="020B0609020204030204" pitchFamily="49" charset="0"/>
              </a:rPr>
              <a:t>Graph.h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           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graphical shapes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AF00DB"/>
                </a:solidFill>
                <a:latin typeface="Consolas" panose="020B0609020204030204" pitchFamily="49" charset="0"/>
              </a:rPr>
              <a:t>#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include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Simple_window.h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   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stuff to deal with your system's windows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main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make a simple window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600"/>
              </a:spcBef>
              <a:buNone/>
            </a:pPr>
            <a:endParaRPr lang="en-US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screen coordinate (100, 200) top left of window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window size(600*400)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title: Canvas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267F99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solidFill>
                  <a:srgbClr val="267F99"/>
                </a:solidFill>
                <a:latin typeface="Consolas" panose="020B0609020204030204" pitchFamily="49" charset="0"/>
              </a:rPr>
              <a:t>Simple_window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1080"/>
                </a:solidFill>
                <a:latin typeface="Consolas" panose="020B0609020204030204" pitchFamily="49" charset="0"/>
              </a:rPr>
              <a:t>win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001080"/>
                </a:solidFill>
                <a:latin typeface="Consolas" panose="020B0609020204030204" pitchFamily="49" charset="0"/>
              </a:rPr>
              <a:t>Graph_lib</a:t>
            </a:r>
            <a:r>
              <a:rPr lang="en-US" dirty="0" smtClean="0">
                <a:solidFill>
                  <a:srgbClr val="001080"/>
                </a:solidFill>
                <a:latin typeface="Consolas" panose="020B0609020204030204" pitchFamily="49" charset="0"/>
              </a:rPr>
              <a:t>::Point(100, 100)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600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400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"Canvas"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   </a:t>
            </a: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win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wait_for_button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give control to the display engine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C235475-8C57-4AA3-9C83-9FBFAB68014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“blank canvas”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1852BF2-AF7C-46FD-8391-B274A854EA79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8" name="Picture 5" descr="C:\Documents and Settings\bs\Desktop\112 book\Screen captures\Capture 12\12-3.t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5"/>
          <a:stretch/>
        </p:blipFill>
        <p:spPr bwMode="auto">
          <a:xfrm>
            <a:off x="3924300" y="2209800"/>
            <a:ext cx="4343400" cy="31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77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48397-F015-4E2E-AECC-1FCD212D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Singleton Pattern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34418-227C-4E3B-811F-79A572C99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Singleton pattern ensures that there will only be one instance of a particular class</a:t>
            </a:r>
          </a:p>
          <a:p>
            <a:r>
              <a:rPr lang="en-US" dirty="0" smtClean="0"/>
              <a:t>Instead of creating an object directly (and globally):</a:t>
            </a:r>
          </a:p>
          <a:p>
            <a:pPr marL="548640" lvl="2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some_type</a:t>
            </a:r>
            <a:r>
              <a:rPr lang="en-US" dirty="0" smtClean="0">
                <a:latin typeface="Consolas" panose="020B0609020204030204" pitchFamily="49" charset="0"/>
              </a:rPr>
              <a:t> global(…);</a:t>
            </a:r>
          </a:p>
          <a:p>
            <a:r>
              <a:rPr lang="en-US" dirty="0" smtClean="0"/>
              <a:t>We use a static method:</a:t>
            </a:r>
          </a:p>
          <a:p>
            <a:pPr marL="548640" lvl="2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some_type</a:t>
            </a:r>
            <a:r>
              <a:rPr lang="en-US" dirty="0" smtClean="0">
                <a:latin typeface="Consolas" panose="020B0609020204030204" pitchFamily="49" charset="0"/>
              </a:rPr>
              <a:t>&amp; global = </a:t>
            </a:r>
            <a:r>
              <a:rPr lang="en-US" dirty="0" err="1" smtClean="0">
                <a:latin typeface="Consolas" panose="020B0609020204030204" pitchFamily="49" charset="0"/>
              </a:rPr>
              <a:t>some_type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get_instance</a:t>
            </a:r>
            <a:r>
              <a:rPr lang="en-US" dirty="0" smtClean="0">
                <a:latin typeface="Consolas" panose="020B0609020204030204" pitchFamily="49" charset="0"/>
              </a:rPr>
              <a:t>();</a:t>
            </a:r>
          </a:p>
          <a:p>
            <a:r>
              <a:rPr lang="en-US" dirty="0" err="1" smtClean="0">
                <a:latin typeface="Consolas" panose="020B0609020204030204" pitchFamily="49" charset="0"/>
              </a:rPr>
              <a:t>some_type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get_instance</a:t>
            </a:r>
            <a:r>
              <a:rPr lang="en-US" dirty="0" smtClean="0">
                <a:latin typeface="Consolas" panose="020B0609020204030204" pitchFamily="49" charset="0"/>
              </a:rPr>
              <a:t>() </a:t>
            </a:r>
            <a:r>
              <a:rPr lang="en-US" dirty="0" smtClean="0"/>
              <a:t>always returns the same instance </a:t>
            </a:r>
          </a:p>
          <a:p>
            <a:r>
              <a:rPr lang="en-US" dirty="0" smtClean="0"/>
              <a:t>Therefore, it is different from a factory (pattern), which creates new objects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BDDAB70-A88D-4AF2-A4DD-2694A82A0768}" type="slidenum">
              <a:rPr lang="en-US" smtClean="0"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928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64"/>
    </mc:Choice>
    <mc:Fallback xmlns="">
      <p:transition spd="slow" advTm="444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 code 2</a:t>
            </a: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261872" y="1828800"/>
            <a:ext cx="9595598" cy="4351337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    // make an 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Axis, 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an axis is a kind of Shape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    // Axis::x means horizontal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    // starting at (20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, 300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)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    // 280 pixels long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    // 10 "notches"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    // text "x axis"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Axis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xa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Axis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0070C1"/>
                </a:solidFill>
                <a:latin typeface="Consolas" panose="020B0609020204030204" pitchFamily="49" charset="0"/>
              </a:rPr>
              <a:t>x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20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300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280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"x axis"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win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95E26"/>
                </a:solidFill>
                <a:latin typeface="Consolas" panose="020B0609020204030204" pitchFamily="49" charset="0"/>
              </a:rPr>
              <a:t>set_label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"Canvas #2"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win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95E26"/>
                </a:solidFill>
                <a:latin typeface="Consolas" panose="020B0609020204030204" pitchFamily="49" charset="0"/>
              </a:rPr>
              <a:t>attach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xa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   // attach axis </a:t>
            </a:r>
            <a:r>
              <a:rPr lang="en-US" sz="1400" dirty="0" err="1">
                <a:solidFill>
                  <a:srgbClr val="008000"/>
                </a:solidFill>
                <a:latin typeface="Consolas" panose="020B0609020204030204" pitchFamily="49" charset="0"/>
              </a:rPr>
              <a:t>xa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to the window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spcBef>
                <a:spcPts val="600"/>
              </a:spcBef>
              <a:buNone/>
            </a:pPr>
            <a:endParaRPr lang="en-US" sz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71CDBE0C-4EE1-4E9E-89BC-B3A982EA203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7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an X-axis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29115CD-DA85-4DE2-A0DB-390BF5966CA9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8" name="Picture 5" descr="C:\Documents and Settings\bs\Desktop\112 book\Screen captures\Capture 12\12-5.t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347" y="2221389"/>
            <a:ext cx="4363305" cy="309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50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 code 3</a:t>
            </a: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sz="1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win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95E26"/>
                </a:solidFill>
                <a:latin typeface="Consolas" panose="020B0609020204030204" pitchFamily="49" charset="0"/>
              </a:rPr>
              <a:t>set_label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"Canvas #3"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Axis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ya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Axis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0070C1"/>
                </a:solidFill>
                <a:latin typeface="Consolas" panose="020B0609020204030204" pitchFamily="49" charset="0"/>
              </a:rPr>
              <a:t>y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20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300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280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"y axis</a:t>
            </a:r>
            <a:r>
              <a:rPr lang="en-US" sz="14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ya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95E26"/>
                </a:solidFill>
                <a:latin typeface="Consolas" panose="020B0609020204030204" pitchFamily="49" charset="0"/>
              </a:rPr>
              <a:t>set_color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Color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0070C1"/>
                </a:solidFill>
                <a:latin typeface="Consolas" panose="020B0609020204030204" pitchFamily="49" charset="0"/>
              </a:rPr>
              <a:t>cyan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   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  // 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choose a color for the axis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 smtClean="0">
                <a:solidFill>
                  <a:srgbClr val="001080"/>
                </a:solidFill>
                <a:latin typeface="Consolas" panose="020B0609020204030204" pitchFamily="49" charset="0"/>
              </a:rPr>
              <a:t>ya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 smtClean="0">
                <a:solidFill>
                  <a:srgbClr val="001080"/>
                </a:solidFill>
                <a:latin typeface="Consolas" panose="020B0609020204030204" pitchFamily="49" charset="0"/>
              </a:rPr>
              <a:t>label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 smtClean="0">
                <a:solidFill>
                  <a:srgbClr val="795E26"/>
                </a:solidFill>
                <a:latin typeface="Consolas" panose="020B0609020204030204" pitchFamily="49" charset="0"/>
              </a:rPr>
              <a:t>set_color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 smtClean="0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Color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 err="1">
                <a:solidFill>
                  <a:srgbClr val="0070C1"/>
                </a:solidFill>
                <a:latin typeface="Consolas" panose="020B0609020204030204" pitchFamily="49" charset="0"/>
              </a:rPr>
              <a:t>dark_red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 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choose a color for the text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win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95E26"/>
                </a:solidFill>
                <a:latin typeface="Consolas" panose="020B0609020204030204" pitchFamily="49" charset="0"/>
              </a:rPr>
              <a:t>attach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ya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542CE9D-0AE6-421E-9E8E-406854D1E17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a Y-axis (colored)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7ABE137-CD59-483E-A65D-E5B299D2FBE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413350" y="5464314"/>
            <a:ext cx="9167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+mn-lt"/>
                <a:cs typeface="Times New Roman" charset="0"/>
              </a:rPr>
              <a:t>Yes, it’s ugly, but this is a programming course, not a graphics design course</a:t>
            </a:r>
          </a:p>
        </p:txBody>
      </p:sp>
      <p:pic>
        <p:nvPicPr>
          <p:cNvPr id="19" name="Picture 6" descr="C:\Documents and Settings\bs\Desktop\112 book\Screen captures\Capture 12\12-6.t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209800"/>
            <a:ext cx="4343400" cy="307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85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 code 4</a:t>
            </a: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261872" y="1828800"/>
            <a:ext cx="9809782" cy="4351337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sz="1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win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95E26"/>
                </a:solidFill>
                <a:latin typeface="Consolas" panose="020B0609020204030204" pitchFamily="49" charset="0"/>
              </a:rPr>
              <a:t>set_label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"Canvas #4"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sine curve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400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    // plot sin() in the range [0:100)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    // with (0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, 0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) at (20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, 150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)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    // using 1000 points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    // scale x values 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* 50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, scale y values 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* 50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Function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001080"/>
                </a:solidFill>
                <a:latin typeface="Consolas" panose="020B0609020204030204" pitchFamily="49" charset="0"/>
              </a:rPr>
              <a:t>sine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 smtClean="0">
                <a:solidFill>
                  <a:srgbClr val="267F99"/>
                </a:solidFill>
                <a:latin typeface="Consolas" panose="020B0609020204030204" pitchFamily="49" charset="0"/>
              </a:rPr>
              <a:t>std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 smtClean="0">
                <a:solidFill>
                  <a:srgbClr val="795E26"/>
                </a:solidFill>
                <a:latin typeface="Consolas" panose="020B0609020204030204" pitchFamily="49" charset="0"/>
              </a:rPr>
              <a:t>sin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20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150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1000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50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50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   </a:t>
            </a:r>
            <a:endParaRPr lang="en-US" sz="1400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win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95E26"/>
                </a:solidFill>
                <a:latin typeface="Consolas" panose="020B0609020204030204" pitchFamily="49" charset="0"/>
              </a:rPr>
              <a:t>attach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01080"/>
                </a:solidFill>
                <a:latin typeface="Consolas" panose="020B0609020204030204" pitchFamily="49" charset="0"/>
              </a:rPr>
              <a:t>sine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C7D8C57-0E22-4C7F-95CE-386029A6C3F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a sine curve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2217BBF-5100-4EBC-BEC7-DB0B2185663A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8" name="Picture 5" descr="C:\Documents and Settings\bs\Desktop\112 book\Screen captures\Capture 12\12-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209801"/>
            <a:ext cx="4349431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60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 code 5</a:t>
            </a: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sz="1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win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95E26"/>
                </a:solidFill>
                <a:latin typeface="Consolas" panose="020B0609020204030204" pitchFamily="49" charset="0"/>
              </a:rPr>
              <a:t>set_label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"Canvas #5"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sine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95E26"/>
                </a:solidFill>
                <a:latin typeface="Consolas" panose="020B0609020204030204" pitchFamily="49" charset="0"/>
              </a:rPr>
              <a:t>set_color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Color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0070C1"/>
                </a:solidFill>
                <a:latin typeface="Consolas" panose="020B0609020204030204" pitchFamily="49" charset="0"/>
              </a:rPr>
              <a:t>blue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   // I changed my mind about sine's color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Polygon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1080"/>
                </a:solidFill>
                <a:latin typeface="Consolas" panose="020B0609020204030204" pitchFamily="49" charset="0"/>
              </a:rPr>
              <a:t>poly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   // a polygon, a Polygon is a kind of Shape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poly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300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200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   // three points makes a triangle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poly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350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poly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400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200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poly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95E26"/>
                </a:solidFill>
                <a:latin typeface="Consolas" panose="020B0609020204030204" pitchFamily="49" charset="0"/>
              </a:rPr>
              <a:t>set_color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Color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0070C1"/>
                </a:solidFill>
                <a:latin typeface="Consolas" panose="020B0609020204030204" pitchFamily="49" charset="0"/>
              </a:rPr>
              <a:t>red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         // change the color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poly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95E26"/>
                </a:solidFill>
                <a:latin typeface="Consolas" panose="020B0609020204030204" pitchFamily="49" charset="0"/>
              </a:rPr>
              <a:t>set_style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Line_style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0070C1"/>
                </a:solidFill>
                <a:latin typeface="Consolas" panose="020B0609020204030204" pitchFamily="49" charset="0"/>
              </a:rPr>
              <a:t>dash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   // change the line style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win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95E26"/>
                </a:solidFill>
                <a:latin typeface="Consolas" panose="020B0609020204030204" pitchFamily="49" charset="0"/>
              </a:rPr>
              <a:t>attach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01080"/>
                </a:solidFill>
                <a:latin typeface="Consolas" panose="020B0609020204030204" pitchFamily="49" charset="0"/>
              </a:rPr>
              <a:t>poly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9B951D9-3879-45CA-860F-D1F3A99F873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9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a triangle (and color the curve)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6A1F670-CEA0-4FBE-B5E0-68C6A055A43F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8" name="Picture 5" descr="C:\Documents and Settings\bs\Desktop\112 book\Screen captures\Capture 12\12-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1" y="2209800"/>
            <a:ext cx="4349514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0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 code 6</a:t>
            </a: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sz="1400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    // add a rectangular shape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    // at position 200, 200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    // of size 100*50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Rectangle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1080"/>
                </a:solidFill>
                <a:latin typeface="Consolas" panose="020B0609020204030204" pitchFamily="49" charset="0"/>
              </a:rPr>
              <a:t>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200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200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50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win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95E26"/>
                </a:solidFill>
                <a:latin typeface="Consolas" panose="020B0609020204030204" pitchFamily="49" charset="0"/>
              </a:rPr>
              <a:t>attach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01080"/>
                </a:solidFill>
                <a:latin typeface="Consolas" panose="020B0609020204030204" pitchFamily="49" charset="0"/>
              </a:rPr>
              <a:t>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793E994-6370-4A0A-9885-CEFDA99DD79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Rectangle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44C5447-DB77-4B38-8C18-628BF053125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8" name="Picture 5" descr="C:\Documents and Settings\bs\Desktop\112 book\Screen captures\Capture 12\12-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209800"/>
            <a:ext cx="4349886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47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4645A-86EC-4E47-AD79-AB8677941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Wrong With It?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82B6A-53B2-444E-988F-87A7EE4F8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Singletons are “anti-functional”</a:t>
            </a:r>
          </a:p>
          <a:p>
            <a:pPr lvl="1"/>
            <a:r>
              <a:rPr lang="en-US" dirty="0" smtClean="0"/>
              <a:t>And bad for multi-threaded contexts</a:t>
            </a:r>
          </a:p>
          <a:p>
            <a:r>
              <a:rPr lang="en-US" dirty="0" smtClean="0"/>
              <a:t>They’re essentially a fancy global variable</a:t>
            </a:r>
          </a:p>
          <a:p>
            <a:r>
              <a:rPr lang="en-US" dirty="0" smtClean="0"/>
              <a:t>Global variables are useful sometimes, but usually they’re a terrible idea</a:t>
            </a:r>
          </a:p>
          <a:p>
            <a:pPr lvl="1"/>
            <a:r>
              <a:rPr lang="en-US" dirty="0" smtClean="0"/>
              <a:t>They make refactoring more difficult</a:t>
            </a:r>
          </a:p>
          <a:p>
            <a:pPr lvl="1"/>
            <a:r>
              <a:rPr lang="en-US" dirty="0" smtClean="0"/>
              <a:t>They make testing much more difficult</a:t>
            </a:r>
          </a:p>
          <a:p>
            <a:pPr lvl="1"/>
            <a:r>
              <a:rPr lang="en-US" dirty="0" smtClean="0"/>
              <a:t>They make reasoning about system behavior more difficult</a:t>
            </a:r>
          </a:p>
          <a:p>
            <a:pPr lvl="1"/>
            <a:r>
              <a:rPr lang="en-US" dirty="0" smtClean="0"/>
              <a:t>They create additional issues in multi-threaded environments</a:t>
            </a:r>
          </a:p>
          <a:p>
            <a:r>
              <a:rPr lang="en-US" dirty="0" smtClean="0"/>
              <a:t>Sometimes they are useful in spite of the above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BDDAB70-A88D-4AF2-A4DD-2694A82A0768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00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73"/>
    </mc:Choice>
    <mc:Fallback xmlns="">
      <p:transition spd="slow" advTm="330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 code 6.1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sz="1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    // Add a shape that looks like a rectangle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 smtClean="0">
                <a:solidFill>
                  <a:srgbClr val="001080"/>
                </a:solidFill>
                <a:latin typeface="Consolas" panose="020B0609020204030204" pitchFamily="49" charset="0"/>
              </a:rPr>
              <a:t>win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 smtClean="0">
                <a:solidFill>
                  <a:srgbClr val="795E26"/>
                </a:solidFill>
                <a:latin typeface="Consolas" panose="020B0609020204030204" pitchFamily="49" charset="0"/>
              </a:rPr>
              <a:t>set_label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"Canvas #6.1"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Closed_polyline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poly_rect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poly_rect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50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poly_rect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200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50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poly_rect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200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poly_rect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win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95E26"/>
                </a:solidFill>
                <a:latin typeface="Consolas" panose="020B0609020204030204" pitchFamily="49" charset="0"/>
              </a:rPr>
              <a:t>attach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poly_rect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E26B37B-58CC-4327-B0AE-6DA9B2DE010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2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Shape that looks like a Rectangle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53B842F-AD11-4188-B68F-5D147C56A06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3924300" y="5502729"/>
            <a:ext cx="396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cs typeface="Times New Roman" charset="0"/>
              </a:rPr>
              <a:t>But is it a rectangle?</a:t>
            </a:r>
          </a:p>
        </p:txBody>
      </p:sp>
      <p:pic>
        <p:nvPicPr>
          <p:cNvPr id="19" name="Picture 2" descr="C:\Documents and Settings\bs\Desktop\112 book\Screen captures\Capture 12\12-1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209800"/>
            <a:ext cx="4349537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01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 code 6.2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add a point</a:t>
            </a:r>
          </a:p>
          <a:p>
            <a:endParaRPr lang="en-US" dirty="0" smtClean="0"/>
          </a:p>
          <a:p>
            <a:pPr marL="461963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win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95E26"/>
                </a:solidFill>
                <a:latin typeface="Consolas" panose="020B0609020204030204" pitchFamily="49" charset="0"/>
              </a:rPr>
              <a:t>set_label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"Canvas #6.2"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poly_rect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50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75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   // now </a:t>
            </a:r>
            <a:r>
              <a:rPr lang="en-US" sz="1400" dirty="0" err="1">
                <a:solidFill>
                  <a:srgbClr val="008000"/>
                </a:solidFill>
                <a:latin typeface="Consolas" panose="020B0609020204030204" pitchFamily="49" charset="0"/>
              </a:rPr>
              <a:t>poly_rect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has 5 points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“looking like” is not the same as “is”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9EEEE89F-A847-4C9B-A97C-DC806554FC0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0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Obviously a polygon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FC0542FA-9C47-462D-8780-97FDBB4F2FC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CSC3380, Spring 2024, A Display Model</a:t>
            </a:r>
            <a:endParaRPr lang="en-US"/>
          </a:p>
        </p:txBody>
      </p:sp>
      <p:pic>
        <p:nvPicPr>
          <p:cNvPr id="8" name="Picture 2" descr="C:\Documents and Settings\bs\Desktop\112 book\Screen captures\Capture 12\12-11.t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209800"/>
            <a:ext cx="4343400" cy="307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84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fill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endParaRPr lang="en-US" sz="1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400" dirty="0" err="1" smtClean="0">
                <a:solidFill>
                  <a:srgbClr val="001080"/>
                </a:solidFill>
                <a:latin typeface="Consolas" panose="020B0609020204030204" pitchFamily="49" charset="0"/>
              </a:rPr>
              <a:t>win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 smtClean="0">
                <a:solidFill>
                  <a:srgbClr val="795E26"/>
                </a:solidFill>
                <a:latin typeface="Consolas" panose="020B0609020204030204" pitchFamily="49" charset="0"/>
              </a:rPr>
              <a:t>set_label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"Canvas #7"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endParaRPr lang="en-US" sz="1400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    // color the inside of the rectangle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r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95E26"/>
                </a:solidFill>
                <a:latin typeface="Consolas" panose="020B0609020204030204" pitchFamily="49" charset="0"/>
              </a:rPr>
              <a:t>set_fill_color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Color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0070C1"/>
                </a:solidFill>
                <a:latin typeface="Consolas" panose="020B0609020204030204" pitchFamily="49" charset="0"/>
              </a:rPr>
              <a:t>yellow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    // make the triangle contour 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fat and dashed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poly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95E26"/>
                </a:solidFill>
                <a:latin typeface="Consolas" panose="020B0609020204030204" pitchFamily="49" charset="0"/>
              </a:rPr>
              <a:t>set_style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Line_style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Line_style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0070C1"/>
                </a:solidFill>
                <a:latin typeface="Consolas" panose="020B0609020204030204" pitchFamily="49" charset="0"/>
              </a:rPr>
              <a:t>dash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poly_rect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95E26"/>
                </a:solidFill>
                <a:latin typeface="Consolas" panose="020B0609020204030204" pitchFamily="49" charset="0"/>
              </a:rPr>
              <a:t>set_fill_color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Color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0070C1"/>
                </a:solidFill>
                <a:latin typeface="Consolas" panose="020B0609020204030204" pitchFamily="49" charset="0"/>
              </a:rPr>
              <a:t>green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poly_rect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95E26"/>
                </a:solidFill>
                <a:latin typeface="Consolas" panose="020B0609020204030204" pitchFamily="49" charset="0"/>
              </a:rPr>
              <a:t>set_style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Line_style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Line_style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0070C1"/>
                </a:solidFill>
                <a:latin typeface="Consolas" panose="020B0609020204030204" pitchFamily="49" charset="0"/>
              </a:rPr>
              <a:t>dash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233A341-CDD3-4496-AA16-3C04056E84A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Add fill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3243B8C0-2B98-4FAB-9D22-EF2A1481049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CSC3380, Spring 2024, A Display Model</a:t>
            </a:r>
            <a:endParaRPr lang="en-US"/>
          </a:p>
        </p:txBody>
      </p:sp>
      <p:pic>
        <p:nvPicPr>
          <p:cNvPr id="8" name="Picture 2" descr="C:\Documents and Settings\bs\Desktop\112 book\Screen captures\Capture 12\12-12.t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209800"/>
            <a:ext cx="4343400" cy="307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7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 Code 8</a:t>
            </a: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sz="1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win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95E26"/>
                </a:solidFill>
                <a:latin typeface="Consolas" panose="020B0609020204030204" pitchFamily="49" charset="0"/>
              </a:rPr>
              <a:t>set_label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"Canvas #8"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    // add text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Text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1080"/>
                </a:solidFill>
                <a:latin typeface="Consolas" panose="020B0609020204030204" pitchFamily="49" charset="0"/>
              </a:rPr>
              <a:t>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"Hello, graphical world!"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win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95E26"/>
                </a:solidFill>
                <a:latin typeface="Consolas" panose="020B0609020204030204" pitchFamily="49" charset="0"/>
              </a:rPr>
              <a:t>attach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01080"/>
                </a:solidFill>
                <a:latin typeface="Consolas" panose="020B0609020204030204" pitchFamily="49" charset="0"/>
              </a:rPr>
              <a:t>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endParaRPr lang="en-US" sz="1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6CEADBE-9A85-4C49-89B4-217128F65B3F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8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text</a:t>
            </a:r>
            <a:endParaRPr lang="en-US" dirty="0"/>
          </a:p>
        </p:txBody>
      </p:sp>
      <p:pic>
        <p:nvPicPr>
          <p:cNvPr id="8" name="Picture 2" descr="C:\Documents and Settings\bs\Desktop\112 book\Screen captures\Capture 12\12-13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2209800"/>
            <a:ext cx="4353477" cy="30861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EC2B604-542E-4F77-A058-D0408CF2F1D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0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 Code 9</a:t>
            </a: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Modify text font and size</a:t>
            </a:r>
          </a:p>
          <a:p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t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95E26"/>
                </a:solidFill>
                <a:latin typeface="Consolas" panose="020B0609020204030204" pitchFamily="49" charset="0"/>
              </a:rPr>
              <a:t>set_font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Font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 err="1">
                <a:solidFill>
                  <a:srgbClr val="0070C1"/>
                </a:solidFill>
                <a:latin typeface="Consolas" panose="020B0609020204030204" pitchFamily="49" charset="0"/>
              </a:rPr>
              <a:t>times_bold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t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95E26"/>
                </a:solidFill>
                <a:latin typeface="Consolas" panose="020B0609020204030204" pitchFamily="49" charset="0"/>
              </a:rPr>
              <a:t>set_font_size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20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7463A5D1-10CC-411A-93C5-99D7DDBCD9C7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9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Text font and size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94CD7ED-3F6E-4603-B9F1-27866DB9B631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8" name="Picture 3" descr="C:\Documents and Settings\bs\Desktop\112 book\Screen captures\Capture 12\12-1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1" y="2209800"/>
            <a:ext cx="4349764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06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BFA97-2EB5-4D48-B0A7-FBBA903EF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you see 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045DF-0863-4BFE-B211-595A6DF50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Singleton is associated with factories:</a:t>
            </a:r>
          </a:p>
          <a:p>
            <a:pPr lvl="1"/>
            <a:r>
              <a:rPr lang="en-US" dirty="0" smtClean="0"/>
              <a:t>The factory itself can be a singleton (configuration managers)</a:t>
            </a:r>
          </a:p>
          <a:p>
            <a:r>
              <a:rPr lang="en-US" dirty="0" smtClean="0"/>
              <a:t>It is common when accessing hardware resources:</a:t>
            </a:r>
          </a:p>
          <a:p>
            <a:pPr marL="548640" lvl="2" indent="0">
              <a:buNone/>
            </a:pPr>
            <a:r>
              <a:rPr lang="en-US" dirty="0">
                <a:latin typeface="Consolas" panose="020B0609020204030204" pitchFamily="49" charset="0"/>
              </a:rPr>
              <a:t>m</a:t>
            </a:r>
            <a:r>
              <a:rPr lang="en-US" dirty="0" smtClean="0">
                <a:latin typeface="Consolas" panose="020B0609020204030204" pitchFamily="49" charset="0"/>
              </a:rPr>
              <a:t>ouse::</a:t>
            </a:r>
            <a:r>
              <a:rPr lang="en-US" dirty="0" err="1" smtClean="0">
                <a:latin typeface="Consolas" panose="020B0609020204030204" pitchFamily="49" charset="0"/>
              </a:rPr>
              <a:t>get_instance</a:t>
            </a:r>
            <a:r>
              <a:rPr lang="en-US" dirty="0" smtClean="0">
                <a:latin typeface="Consolas" panose="020B0609020204030204" pitchFamily="49" charset="0"/>
              </a:rPr>
              <a:t>();</a:t>
            </a:r>
          </a:p>
          <a:p>
            <a:pPr marL="548640" lvl="2" indent="0">
              <a:buNone/>
            </a:pPr>
            <a:r>
              <a:rPr lang="en-US" dirty="0">
                <a:latin typeface="Consolas" panose="020B0609020204030204" pitchFamily="49" charset="0"/>
              </a:rPr>
              <a:t>s</a:t>
            </a:r>
            <a:r>
              <a:rPr lang="en-US" dirty="0" smtClean="0">
                <a:latin typeface="Consolas" panose="020B0609020204030204" pitchFamily="49" charset="0"/>
              </a:rPr>
              <a:t>creen::</a:t>
            </a:r>
            <a:r>
              <a:rPr lang="en-US" dirty="0" err="1" smtClean="0">
                <a:latin typeface="Consolas" panose="020B0609020204030204" pitchFamily="49" charset="0"/>
              </a:rPr>
              <a:t>get_instance</a:t>
            </a:r>
            <a:r>
              <a:rPr lang="en-US" dirty="0" smtClean="0">
                <a:latin typeface="Consolas" panose="020B0609020204030204" pitchFamily="49" charset="0"/>
              </a:rPr>
              <a:t>();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BDDAB70-A88D-4AF2-A4DD-2694A82A0768}" type="slidenum">
              <a:rPr lang="en-US" smtClean="0"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36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23"/>
    </mc:Choice>
    <mc:Fallback xmlns="">
      <p:transition spd="slow" advTm="24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an Image</a:t>
            </a:r>
            <a:endParaRPr lang="en-US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1400" dirty="0" smtClean="0">
              <a:solidFill>
                <a:srgbClr val="00108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 smtClean="0">
                <a:solidFill>
                  <a:srgbClr val="00108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err="1" smtClean="0">
                <a:solidFill>
                  <a:srgbClr val="001080"/>
                </a:solidFill>
                <a:latin typeface="Consolas" panose="020B0609020204030204" pitchFamily="49" charset="0"/>
              </a:rPr>
              <a:t>win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 smtClean="0">
                <a:solidFill>
                  <a:srgbClr val="795E26"/>
                </a:solidFill>
                <a:latin typeface="Consolas" panose="020B0609020204030204" pitchFamily="49" charset="0"/>
              </a:rPr>
              <a:t>set_label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"Canvas #10"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open an image file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Image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1080"/>
                </a:solidFill>
                <a:latin typeface="Consolas" panose="020B0609020204030204" pitchFamily="49" charset="0"/>
              </a:rPr>
              <a:t>ii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267F99"/>
                </a:solidFill>
                <a:latin typeface="Consolas" panose="020B0609020204030204" pitchFamily="49" charset="0"/>
              </a:rPr>
              <a:t>Graph_lib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50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"image.gif"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   </a:t>
            </a:r>
            <a:endParaRPr lang="en-US" sz="1400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win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95E26"/>
                </a:solidFill>
                <a:latin typeface="Consolas" panose="020B0609020204030204" pitchFamily="49" charset="0"/>
              </a:rPr>
              <a:t>attach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01080"/>
                </a:solidFill>
                <a:latin typeface="Consolas" panose="020B0609020204030204" pitchFamily="49" charset="0"/>
              </a:rPr>
              <a:t>ii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B65E194-B43D-4C48-83AE-0925E6A32FCA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an image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34CC8D9-B02D-4FC8-97B1-EF053AC29A26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40965" name="Picture 6" descr="C:\Documents and Settings\bs\Desktop\112 book\Screen captures\Capture 12\12-1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209800"/>
            <a:ext cx="4349416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31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Oops!</a:t>
            </a:r>
            <a:endParaRPr lang="en-US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image obscures the other shapes</a:t>
            </a:r>
          </a:p>
          <a:p>
            <a:pPr lvl="1"/>
            <a:r>
              <a:rPr lang="en-US" dirty="0" smtClean="0"/>
              <a:t>Move it a bit out of the way</a:t>
            </a:r>
          </a:p>
          <a:p>
            <a:endParaRPr lang="en-US" dirty="0" smtClean="0"/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win.set_label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"Canvas #11"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ii.move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200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9B05AE8-585D-4E60-B319-D3E2DBC61DB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8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Move the Image</a:t>
            </a: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/>
              <a:t>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5C87957A-A391-4D3C-948D-051D3E56BE09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43013" name="TextBox 5"/>
          <p:cNvSpPr txBox="1">
            <a:spLocks noChangeArrowheads="1"/>
          </p:cNvSpPr>
          <p:nvPr/>
        </p:nvSpPr>
        <p:spPr bwMode="auto">
          <a:xfrm>
            <a:off x="2849336" y="5472251"/>
            <a:ext cx="65004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cs typeface="Times New Roman" charset="0"/>
              </a:rPr>
              <a:t>Note how the parts of a shape that don’t fit in the window </a:t>
            </a:r>
            <a:r>
              <a:rPr lang="en-US" sz="2000" dirty="0" smtClean="0">
                <a:cs typeface="Times New Roman" charset="0"/>
              </a:rPr>
              <a:t>are </a:t>
            </a:r>
            <a:r>
              <a:rPr lang="en-US" sz="2000" dirty="0">
                <a:cs typeface="Times New Roman" charset="0"/>
              </a:rPr>
              <a:t>“clipped” away</a:t>
            </a:r>
          </a:p>
        </p:txBody>
      </p:sp>
      <p:pic>
        <p:nvPicPr>
          <p:cNvPr id="43014" name="Picture 7" descr="C:\Documents and Settings\bs\Desktop\112 book\Screen captures\Capture 12\12-1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1" y="2209800"/>
            <a:ext cx="4350544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6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 Code 12</a:t>
            </a:r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1261871" y="1828800"/>
            <a:ext cx="9751749" cy="4351337"/>
          </a:xfrm>
        </p:spPr>
        <p:txBody>
          <a:bodyPr>
            <a:noAutofit/>
          </a:bodyPr>
          <a:lstStyle/>
          <a:p>
            <a:pPr marL="457200" indent="0">
              <a:spcBef>
                <a:spcPts val="6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 err="1">
                <a:solidFill>
                  <a:srgbClr val="1F377F"/>
                </a:solidFill>
                <a:latin typeface="Consolas" panose="020B0609020204030204" pitchFamily="49" charset="0"/>
              </a:rPr>
              <a:t>win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200" dirty="0" err="1">
                <a:solidFill>
                  <a:srgbClr val="74531F"/>
                </a:solidFill>
                <a:latin typeface="Consolas" panose="020B0609020204030204" pitchFamily="49" charset="0"/>
              </a:rPr>
              <a:t>set_label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Canvas #12</a:t>
            </a:r>
            <a:r>
              <a:rPr lang="en-US" sz="12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Graph_lib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200" dirty="0">
                <a:solidFill>
                  <a:srgbClr val="2B91AF"/>
                </a:solidFill>
                <a:latin typeface="Consolas" panose="020B0609020204030204" pitchFamily="49" charset="0"/>
              </a:rPr>
              <a:t>Circle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c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Graph_lib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20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Point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098658"/>
                </a:solidFill>
                <a:latin typeface="Consolas" panose="020B0609020204030204" pitchFamily="49" charset="0"/>
              </a:rPr>
              <a:t>200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200" dirty="0">
                <a:solidFill>
                  <a:srgbClr val="098658"/>
                </a:solidFill>
                <a:latin typeface="Consolas" panose="020B0609020204030204" pitchFamily="49" charset="0"/>
              </a:rPr>
              <a:t>50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Graph_lib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200" dirty="0">
                <a:solidFill>
                  <a:srgbClr val="2B91AF"/>
                </a:solidFill>
                <a:latin typeface="Consolas" panose="020B0609020204030204" pitchFamily="49" charset="0"/>
              </a:rPr>
              <a:t>Ellipse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1F377F"/>
                </a:solidFill>
                <a:latin typeface="Consolas" panose="020B0609020204030204" pitchFamily="49" charset="0"/>
              </a:rPr>
              <a:t>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Graph_lib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2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098658"/>
                </a:solidFill>
                <a:latin typeface="Consolas" panose="020B0609020204030204" pitchFamily="49" charset="0"/>
              </a:rPr>
              <a:t>200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200" dirty="0">
                <a:solidFill>
                  <a:srgbClr val="098658"/>
                </a:solidFill>
                <a:latin typeface="Consolas" panose="020B0609020204030204" pitchFamily="49" charset="0"/>
              </a:rPr>
              <a:t>75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098658"/>
                </a:solidFill>
                <a:latin typeface="Consolas" panose="020B0609020204030204" pitchFamily="49" charset="0"/>
              </a:rPr>
              <a:t>25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 err="1">
                <a:solidFill>
                  <a:srgbClr val="1F377F"/>
                </a:solidFill>
                <a:latin typeface="Consolas" panose="020B0609020204030204" pitchFamily="49" charset="0"/>
              </a:rPr>
              <a:t>e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200" dirty="0" err="1">
                <a:solidFill>
                  <a:srgbClr val="74531F"/>
                </a:solidFill>
                <a:latin typeface="Consolas" panose="020B0609020204030204" pitchFamily="49" charset="0"/>
              </a:rPr>
              <a:t>set_color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Graph_lib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200" dirty="0">
                <a:solidFill>
                  <a:srgbClr val="2B91AF"/>
                </a:solidFill>
                <a:latin typeface="Consolas" panose="020B0609020204030204" pitchFamily="49" charset="0"/>
              </a:rPr>
              <a:t>Color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dark_red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Graph_lib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200" dirty="0">
                <a:solidFill>
                  <a:srgbClr val="2B91AF"/>
                </a:solidFill>
                <a:latin typeface="Consolas" panose="020B0609020204030204" pitchFamily="49" charset="0"/>
              </a:rPr>
              <a:t>Mark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1F377F"/>
                </a:solidFill>
                <a:latin typeface="Consolas" panose="020B0609020204030204" pitchFamily="49" charset="0"/>
              </a:rPr>
              <a:t>m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Graph_lib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2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098658"/>
                </a:solidFill>
                <a:latin typeface="Consolas" panose="020B0609020204030204" pitchFamily="49" charset="0"/>
              </a:rPr>
              <a:t>200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200" dirty="0">
                <a:solidFill>
                  <a:srgbClr val="E21F1F"/>
                </a:solidFill>
                <a:latin typeface="Consolas" panose="020B0609020204030204" pitchFamily="49" charset="0"/>
              </a:rPr>
              <a:t>'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x</a:t>
            </a:r>
            <a:r>
              <a:rPr lang="en-US" sz="1200" dirty="0">
                <a:solidFill>
                  <a:srgbClr val="E21F1F"/>
                </a:solidFill>
                <a:latin typeface="Consolas" panose="020B0609020204030204" pitchFamily="49" charset="0"/>
              </a:rPr>
              <a:t>'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2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ostringstream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1F377F"/>
                </a:solidFill>
                <a:latin typeface="Consolas" panose="020B0609020204030204" pitchFamily="49" charset="0"/>
              </a:rPr>
              <a:t>oss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oss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sz="1200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screen size: </a:t>
            </a:r>
            <a:r>
              <a:rPr lang="en-US" sz="1200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Graph_lib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2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x_max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 &lt;&lt; </a:t>
            </a:r>
            <a:r>
              <a:rPr lang="en-US" sz="1200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*</a:t>
            </a:r>
            <a:r>
              <a:rPr lang="en-US" sz="1200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Graph_lib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2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y_max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&lt;&lt; </a:t>
            </a:r>
            <a:r>
              <a:rPr lang="en-US" sz="12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; window size: </a:t>
            </a:r>
            <a:r>
              <a:rPr lang="en-US" sz="12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sz="1200" dirty="0" err="1">
                <a:solidFill>
                  <a:srgbClr val="1F377F"/>
                </a:solidFill>
                <a:latin typeface="Consolas" panose="020B0609020204030204" pitchFamily="49" charset="0"/>
              </a:rPr>
              <a:t>win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200" dirty="0" err="1">
                <a:solidFill>
                  <a:srgbClr val="74531F"/>
                </a:solidFill>
                <a:latin typeface="Consolas" panose="020B0609020204030204" pitchFamily="49" charset="0"/>
              </a:rPr>
              <a:t>x_max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() &lt;&lt; </a:t>
            </a:r>
            <a:r>
              <a:rPr lang="en-US" sz="12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*</a:t>
            </a:r>
            <a:r>
              <a:rPr lang="en-US" sz="12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sz="1200" dirty="0" err="1">
                <a:solidFill>
                  <a:srgbClr val="1F377F"/>
                </a:solidFill>
                <a:latin typeface="Consolas" panose="020B0609020204030204" pitchFamily="49" charset="0"/>
              </a:rPr>
              <a:t>win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200" dirty="0" err="1">
                <a:solidFill>
                  <a:srgbClr val="74531F"/>
                </a:solidFill>
                <a:latin typeface="Consolas" panose="020B0609020204030204" pitchFamily="49" charset="0"/>
              </a:rPr>
              <a:t>y_max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Graph_lib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200" dirty="0">
                <a:solidFill>
                  <a:srgbClr val="2B91AF"/>
                </a:solidFill>
                <a:latin typeface="Consolas" panose="020B0609020204030204" pitchFamily="49" charset="0"/>
              </a:rPr>
              <a:t>Text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sizes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Graph_lib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20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Point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098658"/>
                </a:solidFill>
                <a:latin typeface="Consolas" panose="020B0609020204030204" pitchFamily="49" charset="0"/>
              </a:rPr>
              <a:t>20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200" dirty="0" err="1">
                <a:solidFill>
                  <a:srgbClr val="1F377F"/>
                </a:solidFill>
                <a:latin typeface="Consolas" panose="020B0609020204030204" pitchFamily="49" charset="0"/>
              </a:rPr>
              <a:t>oss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200" dirty="0" err="1">
                <a:solidFill>
                  <a:srgbClr val="74531F"/>
                </a:solidFill>
                <a:latin typeface="Consolas" panose="020B0609020204030204" pitchFamily="49" charset="0"/>
              </a:rPr>
              <a:t>str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Graph_lib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200" dirty="0">
                <a:solidFill>
                  <a:srgbClr val="2B91AF"/>
                </a:solidFill>
                <a:latin typeface="Consolas" panose="020B0609020204030204" pitchFamily="49" charset="0"/>
              </a:rPr>
              <a:t>Image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1F377F"/>
                </a:solidFill>
                <a:latin typeface="Consolas" panose="020B0609020204030204" pitchFamily="49" charset="0"/>
              </a:rPr>
              <a:t>cal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Graph_lib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2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98658"/>
                </a:solidFill>
                <a:latin typeface="Consolas" panose="020B0609020204030204" pitchFamily="49" charset="0"/>
              </a:rPr>
              <a:t>225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098658"/>
                </a:solidFill>
                <a:latin typeface="Consolas" panose="020B0609020204030204" pitchFamily="49" charset="0"/>
              </a:rPr>
              <a:t>225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2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snow_cpp.gif</a:t>
            </a:r>
            <a:r>
              <a:rPr lang="en-US" sz="1200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12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320*240 pixel gif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 err="1">
                <a:solidFill>
                  <a:srgbClr val="1F377F"/>
                </a:solidFill>
                <a:latin typeface="Consolas" panose="020B0609020204030204" pitchFamily="49" charset="0"/>
              </a:rPr>
              <a:t>cal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200" dirty="0" err="1">
                <a:solidFill>
                  <a:srgbClr val="74531F"/>
                </a:solidFill>
                <a:latin typeface="Consolas" panose="020B0609020204030204" pitchFamily="49" charset="0"/>
              </a:rPr>
              <a:t>set_mask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Graph_lib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2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98658"/>
                </a:solidFill>
                <a:latin typeface="Consolas" panose="020B0609020204030204" pitchFamily="49" charset="0"/>
              </a:rPr>
              <a:t>40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098658"/>
                </a:solidFill>
                <a:latin typeface="Consolas" panose="020B0609020204030204" pitchFamily="49" charset="0"/>
              </a:rPr>
              <a:t>40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200" dirty="0">
                <a:solidFill>
                  <a:srgbClr val="098658"/>
                </a:solidFill>
                <a:latin typeface="Consolas" panose="020B0609020204030204" pitchFamily="49" charset="0"/>
              </a:rPr>
              <a:t>200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098658"/>
                </a:solidFill>
                <a:latin typeface="Consolas" panose="020B0609020204030204" pitchFamily="49" charset="0"/>
              </a:rPr>
              <a:t>150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                 </a:t>
            </a:r>
            <a:r>
              <a:rPr lang="en-US" sz="12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display center of image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 err="1">
                <a:solidFill>
                  <a:srgbClr val="1F377F"/>
                </a:solidFill>
                <a:latin typeface="Consolas" panose="020B0609020204030204" pitchFamily="49" charset="0"/>
              </a:rPr>
              <a:t>win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200" dirty="0" err="1">
                <a:solidFill>
                  <a:srgbClr val="74531F"/>
                </a:solidFill>
                <a:latin typeface="Consolas" panose="020B0609020204030204" pitchFamily="49" charset="0"/>
              </a:rPr>
              <a:t>wait_for_button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7E98821E-629E-4D38-AEC8-E7C2C15A44CF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8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Add shapes, more text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D8E65344-1301-4D28-9EC9-5413BFBD3F8A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CSC3380, Spring 2024, A Display Model</a:t>
            </a:r>
            <a:endParaRPr lang="en-US"/>
          </a:p>
        </p:txBody>
      </p:sp>
      <p:pic>
        <p:nvPicPr>
          <p:cNvPr id="45060" name="Picture 5" descr="C:\Documents and Settings\bs\Desktop\112 book\Screen captures\Capture 12\12-1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209801"/>
            <a:ext cx="4349523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8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Boiler Plate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0">
              <a:spcBef>
                <a:spcPts val="600"/>
              </a:spcBef>
              <a:buNone/>
            </a:pP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 err="1">
                <a:solidFill>
                  <a:srgbClr val="A31515"/>
                </a:solidFill>
                <a:latin typeface="Consolas" panose="020B0609020204030204" pitchFamily="49" charset="0"/>
              </a:rPr>
              <a:t>Graph.h</a:t>
            </a:r>
            <a:r>
              <a:rPr lang="en-US" sz="12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           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 graphical shapes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 err="1">
                <a:solidFill>
                  <a:srgbClr val="A31515"/>
                </a:solidFill>
                <a:latin typeface="Consolas" panose="020B0609020204030204" pitchFamily="49" charset="0"/>
              </a:rPr>
              <a:t>Simple_window.h</a:t>
            </a:r>
            <a:r>
              <a:rPr lang="en-US" sz="12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   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 stuff to deal with your system's windows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endParaRPr lang="en-US" sz="1200" dirty="0" smtClean="0"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200" dirty="0" smtClean="0">
                <a:solidFill>
                  <a:srgbClr val="8F08C4"/>
                </a:solidFill>
                <a:latin typeface="Consolas" panose="020B0609020204030204" pitchFamily="49" charset="0"/>
              </a:rPr>
              <a:t>try 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>
                <a:solidFill>
                  <a:srgbClr val="74531F"/>
                </a:solidFill>
                <a:latin typeface="Consolas" panose="020B0609020204030204" pitchFamily="49" charset="0"/>
              </a:rPr>
              <a:t>demo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    // the  main part of your code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200" dirty="0">
                <a:solidFill>
                  <a:srgbClr val="8F08C4"/>
                </a:solidFill>
                <a:latin typeface="Consolas" panose="020B0609020204030204" pitchFamily="49" charset="0"/>
              </a:rPr>
              <a:t>catch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2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exception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200" dirty="0">
                <a:solidFill>
                  <a:srgbClr val="1F377F"/>
                </a:solidFill>
                <a:latin typeface="Consolas" panose="020B0609020204030204" pitchFamily="49" charset="0"/>
              </a:rPr>
              <a:t>e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cerr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&lt;&lt; </a:t>
            </a:r>
            <a:r>
              <a:rPr lang="en-US" sz="12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exception: </a:t>
            </a:r>
            <a:r>
              <a:rPr lang="en-US" sz="12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sz="1200" dirty="0" err="1">
                <a:solidFill>
                  <a:srgbClr val="1F377F"/>
                </a:solidFill>
                <a:latin typeface="Consolas" panose="020B0609020204030204" pitchFamily="49" charset="0"/>
              </a:rPr>
              <a:t>e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200" dirty="0" err="1">
                <a:solidFill>
                  <a:srgbClr val="74531F"/>
                </a:solidFill>
                <a:latin typeface="Consolas" panose="020B0609020204030204" pitchFamily="49" charset="0"/>
              </a:rPr>
              <a:t>what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() &lt;&lt; </a:t>
            </a:r>
            <a:r>
              <a:rPr lang="en-US" sz="1200" dirty="0">
                <a:solidFill>
                  <a:srgbClr val="E21F1F"/>
                </a:solidFill>
                <a:latin typeface="Consolas" panose="020B0609020204030204" pitchFamily="49" charset="0"/>
              </a:rPr>
              <a:t>'</a:t>
            </a:r>
            <a:r>
              <a:rPr lang="en-US" sz="1200" dirty="0">
                <a:solidFill>
                  <a:srgbClr val="B776FB"/>
                </a:solidFill>
                <a:latin typeface="Consolas" panose="020B0609020204030204" pitchFamily="49" charset="0"/>
              </a:rPr>
              <a:t>\n</a:t>
            </a:r>
            <a:r>
              <a:rPr lang="en-US" sz="1200" dirty="0">
                <a:solidFill>
                  <a:srgbClr val="E21F1F"/>
                </a:solidFill>
                <a:latin typeface="Consolas" panose="020B0609020204030204" pitchFamily="49" charset="0"/>
              </a:rPr>
              <a:t>'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200" dirty="0">
                <a:solidFill>
                  <a:srgbClr val="8F08C4"/>
                </a:solidFill>
                <a:latin typeface="Consolas" panose="020B0609020204030204" pitchFamily="49" charset="0"/>
              </a:rPr>
              <a:t>catch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(...) {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cerr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&lt;&lt; </a:t>
            </a:r>
            <a:r>
              <a:rPr lang="en-US" sz="12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>
                <a:solidFill>
                  <a:srgbClr val="A31515"/>
                </a:solidFill>
                <a:latin typeface="Consolas" panose="020B0609020204030204" pitchFamily="49" charset="0"/>
              </a:rPr>
              <a:t>Some exception</a:t>
            </a:r>
            <a:r>
              <a:rPr lang="en-US" sz="1200" dirty="0">
                <a:solidFill>
                  <a:srgbClr val="B776FB"/>
                </a:solidFill>
                <a:latin typeface="Consolas" panose="020B0609020204030204" pitchFamily="49" charset="0"/>
              </a:rPr>
              <a:t>\n</a:t>
            </a:r>
            <a:r>
              <a:rPr lang="en-US" sz="12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5AECD27-5547-4F03-84A0-033A854898DF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9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Organization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74594157-C93D-4FC5-9CBF-288AF229AEB4}" type="slidenum">
              <a:rPr lang="en-US" smtClean="0"/>
              <a:pPr/>
              <a:t>57</a:t>
            </a:fld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2662223" y="1828799"/>
            <a:ext cx="7010559" cy="4856163"/>
            <a:chOff x="1138154" y="1247465"/>
            <a:chExt cx="7112638" cy="5437498"/>
          </a:xfrm>
        </p:grpSpPr>
        <p:sp>
          <p:nvSpPr>
            <p:cNvPr id="56" name="Text Box 40"/>
            <p:cNvSpPr txBox="1">
              <a:spLocks noChangeArrowheads="1"/>
            </p:cNvSpPr>
            <p:nvPr/>
          </p:nvSpPr>
          <p:spPr bwMode="auto">
            <a:xfrm>
              <a:off x="6629400" y="3466474"/>
              <a:ext cx="838200" cy="310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dirty="0" err="1">
                  <a:solidFill>
                    <a:schemeClr val="accent4">
                      <a:lumMod val="10000"/>
                    </a:schemeClr>
                  </a:solidFill>
                </a:rPr>
                <a:t>GUI.h</a:t>
              </a:r>
              <a:r>
                <a:rPr lang="en-US" sz="1200" dirty="0">
                  <a:solidFill>
                    <a:schemeClr val="accent4">
                      <a:lumMod val="10000"/>
                    </a:schemeClr>
                  </a:solidFill>
                </a:rPr>
                <a:t>: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1138154" y="1247465"/>
              <a:ext cx="7112638" cy="5437498"/>
              <a:chOff x="1138154" y="914400"/>
              <a:chExt cx="7112638" cy="5770563"/>
            </a:xfrm>
          </p:grpSpPr>
          <p:grpSp>
            <p:nvGrpSpPr>
              <p:cNvPr id="58" name="Group 4"/>
              <p:cNvGrpSpPr>
                <a:grpSpLocks noChangeAspect="1"/>
              </p:cNvGrpSpPr>
              <p:nvPr/>
            </p:nvGrpSpPr>
            <p:grpSpPr bwMode="auto">
              <a:xfrm>
                <a:off x="1143000" y="914400"/>
                <a:ext cx="7107792" cy="5770563"/>
                <a:chOff x="2312" y="4872"/>
                <a:chExt cx="13512" cy="11279"/>
              </a:xfrm>
            </p:grpSpPr>
            <p:sp>
              <p:nvSpPr>
                <p:cNvPr id="60" name="AutoShape 5"/>
                <p:cNvSpPr>
                  <a:spLocks noChangeAspect="1" noChangeArrowheads="1"/>
                </p:cNvSpPr>
                <p:nvPr/>
              </p:nvSpPr>
              <p:spPr bwMode="auto">
                <a:xfrm>
                  <a:off x="2312" y="4872"/>
                  <a:ext cx="12168" cy="11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61" name="Rectangle 6"/>
                <p:cNvSpPr>
                  <a:spLocks noChangeArrowheads="1"/>
                </p:cNvSpPr>
                <p:nvPr/>
              </p:nvSpPr>
              <p:spPr bwMode="auto">
                <a:xfrm>
                  <a:off x="2545" y="10152"/>
                  <a:ext cx="3384" cy="1337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58522" tIns="29261" rIns="58522" bIns="29261" anchor="ctr"/>
                <a:lstStyle/>
                <a:p>
                  <a:r>
                    <a:rPr lang="en-US" sz="1200">
                      <a:solidFill>
                        <a:srgbClr val="000000"/>
                      </a:solidFill>
                    </a:rPr>
                    <a:t>// Graphing interface:</a:t>
                  </a:r>
                </a:p>
                <a:p>
                  <a:r>
                    <a:rPr lang="en-US" sz="1200">
                      <a:solidFill>
                        <a:srgbClr val="000000"/>
                      </a:solidFill>
                    </a:rPr>
                    <a:t>struct Point { … };</a:t>
                  </a:r>
                </a:p>
                <a:p>
                  <a:r>
                    <a:rPr lang="en-US" sz="1200">
                      <a:solidFill>
                        <a:srgbClr val="000000"/>
                      </a:solidFill>
                    </a:rPr>
                    <a:t>…</a:t>
                  </a:r>
                  <a:endParaRPr lang="en-US" sz="2000"/>
                </a:p>
              </p:txBody>
            </p:sp>
            <p:sp>
              <p:nvSpPr>
                <p:cNvPr id="62" name="Rectangle 7"/>
                <p:cNvSpPr>
                  <a:spLocks noChangeArrowheads="1"/>
                </p:cNvSpPr>
                <p:nvPr/>
              </p:nvSpPr>
              <p:spPr bwMode="auto">
                <a:xfrm>
                  <a:off x="6746" y="10152"/>
                  <a:ext cx="3247" cy="1337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58522" tIns="29261" rIns="58522" bIns="29261" anchor="ctr"/>
                <a:lstStyle/>
                <a:p>
                  <a:r>
                    <a:rPr lang="en-US" sz="1200">
                      <a:solidFill>
                        <a:srgbClr val="000000"/>
                      </a:solidFill>
                    </a:rPr>
                    <a:t>// window interface:</a:t>
                  </a:r>
                </a:p>
                <a:p>
                  <a:r>
                    <a:rPr lang="en-US" sz="1200">
                      <a:solidFill>
                        <a:srgbClr val="000000"/>
                      </a:solidFill>
                    </a:rPr>
                    <a:t>class Window {…};</a:t>
                  </a:r>
                </a:p>
                <a:p>
                  <a:r>
                    <a:rPr lang="en-US" sz="1200">
                      <a:solidFill>
                        <a:srgbClr val="000000"/>
                      </a:solidFill>
                    </a:rPr>
                    <a:t>…</a:t>
                  </a:r>
                  <a:endParaRPr lang="en-US" sz="2000"/>
                </a:p>
              </p:txBody>
            </p:sp>
            <p:sp>
              <p:nvSpPr>
                <p:cNvPr id="63" name="Rectangle 8"/>
                <p:cNvSpPr>
                  <a:spLocks noChangeArrowheads="1"/>
                </p:cNvSpPr>
                <p:nvPr/>
              </p:nvSpPr>
              <p:spPr bwMode="auto">
                <a:xfrm>
                  <a:off x="6046" y="5112"/>
                  <a:ext cx="2900" cy="1235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64" name="Rectangle 9"/>
                <p:cNvSpPr>
                  <a:spLocks noChangeArrowheads="1"/>
                </p:cNvSpPr>
                <p:nvPr/>
              </p:nvSpPr>
              <p:spPr bwMode="auto">
                <a:xfrm>
                  <a:off x="6246" y="5523"/>
                  <a:ext cx="2900" cy="1235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65" name="Rectangle 10"/>
                <p:cNvSpPr>
                  <a:spLocks noChangeArrowheads="1"/>
                </p:cNvSpPr>
                <p:nvPr/>
              </p:nvSpPr>
              <p:spPr bwMode="auto">
                <a:xfrm>
                  <a:off x="6512" y="5832"/>
                  <a:ext cx="3034" cy="120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58522" tIns="29261" rIns="58522" bIns="29261" anchor="ctr"/>
                <a:lstStyle/>
                <a:p>
                  <a:pPr algn="ctr"/>
                  <a:r>
                    <a:rPr lang="en-US" sz="1400" dirty="0">
                      <a:solidFill>
                        <a:srgbClr val="000000"/>
                      </a:solidFill>
                    </a:rPr>
                    <a:t>FLTK headers</a:t>
                  </a:r>
                  <a:endParaRPr lang="en-US" sz="2000" dirty="0"/>
                </a:p>
              </p:txBody>
            </p:sp>
            <p:cxnSp>
              <p:nvCxnSpPr>
                <p:cNvPr id="66" name="AutoShape 11"/>
                <p:cNvCxnSpPr>
                  <a:cxnSpLocks noChangeShapeType="1"/>
                  <a:stCxn id="81" idx="0"/>
                  <a:endCxn id="61" idx="2"/>
                </p:cNvCxnSpPr>
                <p:nvPr/>
              </p:nvCxnSpPr>
              <p:spPr bwMode="auto">
                <a:xfrm flipH="1" flipV="1">
                  <a:off x="4237" y="11489"/>
                  <a:ext cx="2976" cy="233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7" name="AutoShape 12"/>
                <p:cNvCxnSpPr>
                  <a:cxnSpLocks noChangeShapeType="1"/>
                  <a:stCxn id="81" idx="0"/>
                  <a:endCxn id="62" idx="2"/>
                </p:cNvCxnSpPr>
                <p:nvPr/>
              </p:nvCxnSpPr>
              <p:spPr bwMode="auto">
                <a:xfrm flipV="1">
                  <a:off x="7213" y="11489"/>
                  <a:ext cx="1156" cy="233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8" name="AutoShape 13"/>
                <p:cNvCxnSpPr>
                  <a:cxnSpLocks noChangeShapeType="1"/>
                  <a:stCxn id="61" idx="0"/>
                  <a:endCxn id="65" idx="2"/>
                </p:cNvCxnSpPr>
                <p:nvPr/>
              </p:nvCxnSpPr>
              <p:spPr bwMode="auto">
                <a:xfrm flipV="1">
                  <a:off x="4237" y="7032"/>
                  <a:ext cx="3792" cy="312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9" name="AutoShape 14"/>
                <p:cNvCxnSpPr>
                  <a:cxnSpLocks noChangeShapeType="1"/>
                  <a:stCxn id="62" idx="0"/>
                  <a:endCxn id="65" idx="2"/>
                </p:cNvCxnSpPr>
                <p:nvPr/>
              </p:nvCxnSpPr>
              <p:spPr bwMode="auto">
                <a:xfrm flipH="1" flipV="1">
                  <a:off x="8029" y="7032"/>
                  <a:ext cx="341" cy="312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70" name="Rectangle 15"/>
                <p:cNvSpPr>
                  <a:spLocks noChangeArrowheads="1"/>
                </p:cNvSpPr>
                <p:nvPr/>
              </p:nvSpPr>
              <p:spPr bwMode="auto">
                <a:xfrm>
                  <a:off x="2778" y="12586"/>
                  <a:ext cx="2567" cy="925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58522" tIns="29261" rIns="58522" bIns="29261" anchor="ctr"/>
                <a:lstStyle/>
                <a:p>
                  <a:pPr algn="ctr"/>
                  <a:r>
                    <a:rPr lang="en-US" sz="1200">
                      <a:solidFill>
                        <a:srgbClr val="000000"/>
                      </a:solidFill>
                    </a:rPr>
                    <a:t>Graph code</a:t>
                  </a:r>
                  <a:endParaRPr lang="en-US" sz="2000"/>
                </a:p>
              </p:txBody>
            </p:sp>
            <p:cxnSp>
              <p:nvCxnSpPr>
                <p:cNvPr id="71" name="AutoShape 16"/>
                <p:cNvCxnSpPr>
                  <a:cxnSpLocks noChangeShapeType="1"/>
                  <a:stCxn id="70" idx="0"/>
                  <a:endCxn id="61" idx="2"/>
                </p:cNvCxnSpPr>
                <p:nvPr/>
              </p:nvCxnSpPr>
              <p:spPr bwMode="auto">
                <a:xfrm flipV="1">
                  <a:off x="4062" y="11489"/>
                  <a:ext cx="175" cy="109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72" name="Rectangle 17"/>
                <p:cNvSpPr>
                  <a:spLocks noChangeArrowheads="1"/>
                </p:cNvSpPr>
                <p:nvPr/>
              </p:nvSpPr>
              <p:spPr bwMode="auto">
                <a:xfrm>
                  <a:off x="9546" y="12791"/>
                  <a:ext cx="2600" cy="10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58522" tIns="29261" rIns="58522" bIns="29261" anchor="ctr"/>
                <a:lstStyle/>
                <a:p>
                  <a:pPr algn="ctr"/>
                  <a:r>
                    <a:rPr lang="en-US" sz="1200">
                      <a:solidFill>
                        <a:srgbClr val="000000"/>
                      </a:solidFill>
                    </a:rPr>
                    <a:t>Window code</a:t>
                  </a:r>
                  <a:endParaRPr lang="en-US" sz="2000"/>
                </a:p>
              </p:txBody>
            </p:sp>
            <p:cxnSp>
              <p:nvCxnSpPr>
                <p:cNvPr id="73" name="AutoShape 18"/>
                <p:cNvCxnSpPr>
                  <a:cxnSpLocks noChangeShapeType="1"/>
                  <a:stCxn id="72" idx="0"/>
                  <a:endCxn id="62" idx="2"/>
                </p:cNvCxnSpPr>
                <p:nvPr/>
              </p:nvCxnSpPr>
              <p:spPr bwMode="auto">
                <a:xfrm flipH="1" flipV="1">
                  <a:off x="8370" y="11489"/>
                  <a:ext cx="2476" cy="130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11413" y="6792"/>
                  <a:ext cx="2199" cy="133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11712" y="7100"/>
                  <a:ext cx="2100" cy="144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12113" y="7512"/>
                  <a:ext cx="2122" cy="133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58522" tIns="29261" rIns="58522" bIns="29261" anchor="ctr"/>
                <a:lstStyle/>
                <a:p>
                  <a:pPr algn="ctr"/>
                  <a:r>
                    <a:rPr lang="en-US" sz="1400">
                      <a:solidFill>
                        <a:srgbClr val="000000"/>
                      </a:solidFill>
                    </a:rPr>
                    <a:t>FLTK code</a:t>
                  </a:r>
                  <a:endParaRPr lang="en-US" sz="2000"/>
                </a:p>
              </p:txBody>
            </p:sp>
            <p:cxnSp>
              <p:nvCxnSpPr>
                <p:cNvPr id="77" name="AutoShape 22"/>
                <p:cNvCxnSpPr>
                  <a:cxnSpLocks noChangeShapeType="1"/>
                  <a:stCxn id="74" idx="1"/>
                  <a:endCxn id="65" idx="3"/>
                </p:cNvCxnSpPr>
                <p:nvPr/>
              </p:nvCxnSpPr>
              <p:spPr bwMode="auto">
                <a:xfrm flipH="1" flipV="1">
                  <a:off x="9546" y="6432"/>
                  <a:ext cx="1867" cy="1029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78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312" y="14485"/>
                  <a:ext cx="2399" cy="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58522" tIns="29261" rIns="58522" bIns="2926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1200" dirty="0" smtClean="0">
                      <a:solidFill>
                        <a:srgbClr val="000000"/>
                      </a:solidFill>
                      <a:latin typeface="+mn-lt"/>
                    </a:rPr>
                    <a:t>demo.cpp</a:t>
                  </a:r>
                  <a:r>
                    <a:rPr lang="en-US" sz="1200" dirty="0">
                      <a:solidFill>
                        <a:srgbClr val="000000"/>
                      </a:solidFill>
                      <a:latin typeface="+mn-lt"/>
                    </a:rPr>
                    <a:t>:</a:t>
                  </a:r>
                  <a:endParaRPr lang="en-US" sz="2000" dirty="0">
                    <a:latin typeface="+mn-lt"/>
                  </a:endParaRPr>
                </a:p>
              </p:txBody>
            </p:sp>
            <p:sp>
              <p:nvSpPr>
                <p:cNvPr id="79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6280" y="9444"/>
                  <a:ext cx="1866" cy="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58522" tIns="29261" rIns="58522" bIns="2926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1200" dirty="0" err="1">
                      <a:solidFill>
                        <a:srgbClr val="000000"/>
                      </a:solidFill>
                      <a:latin typeface="+mn-lt"/>
                    </a:rPr>
                    <a:t>Window.h</a:t>
                  </a:r>
                  <a:r>
                    <a:rPr lang="en-US" sz="1200" dirty="0">
                      <a:solidFill>
                        <a:srgbClr val="000000"/>
                      </a:solidFill>
                      <a:latin typeface="+mn-lt"/>
                    </a:rPr>
                    <a:t>:</a:t>
                  </a:r>
                  <a:endParaRPr lang="en-US" sz="2000" dirty="0">
                    <a:latin typeface="+mn-lt"/>
                  </a:endParaRPr>
                </a:p>
              </p:txBody>
            </p:sp>
            <p:sp>
              <p:nvSpPr>
                <p:cNvPr id="80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8170" y="12253"/>
                  <a:ext cx="2067" cy="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58522" tIns="29261" rIns="58522" bIns="2926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1200" dirty="0">
                      <a:solidFill>
                        <a:srgbClr val="000000"/>
                      </a:solidFill>
                      <a:latin typeface="+mn-lt"/>
                    </a:rPr>
                    <a:t>Window.cpp:</a:t>
                  </a:r>
                  <a:endParaRPr lang="en-US" sz="2000" dirty="0">
                    <a:latin typeface="+mn-lt"/>
                  </a:endParaRPr>
                </a:p>
              </p:txBody>
            </p:sp>
            <p:sp>
              <p:nvSpPr>
                <p:cNvPr id="81" name="Rectangle 26"/>
                <p:cNvSpPr>
                  <a:spLocks noChangeArrowheads="1"/>
                </p:cNvSpPr>
                <p:nvPr/>
              </p:nvSpPr>
              <p:spPr bwMode="auto">
                <a:xfrm>
                  <a:off x="5113" y="13819"/>
                  <a:ext cx="4200" cy="1680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200" dirty="0">
                      <a:solidFill>
                        <a:srgbClr val="000000"/>
                      </a:solidFill>
                    </a:rPr>
                    <a:t>#include "</a:t>
                  </a:r>
                  <a:r>
                    <a:rPr lang="en-US" sz="1200" dirty="0" err="1">
                      <a:solidFill>
                        <a:srgbClr val="000000"/>
                      </a:solidFill>
                    </a:rPr>
                    <a:t>Graph.h</a:t>
                  </a:r>
                  <a:r>
                    <a:rPr lang="en-US" sz="1200" dirty="0">
                      <a:solidFill>
                        <a:srgbClr val="000000"/>
                      </a:solidFill>
                    </a:rPr>
                    <a:t>"</a:t>
                  </a:r>
                </a:p>
                <a:p>
                  <a:r>
                    <a:rPr lang="en-US" sz="1200" dirty="0">
                      <a:solidFill>
                        <a:srgbClr val="000000"/>
                      </a:solidFill>
                    </a:rPr>
                    <a:t>#include "</a:t>
                  </a:r>
                  <a:r>
                    <a:rPr lang="en-US" sz="1200" dirty="0" err="1">
                      <a:solidFill>
                        <a:srgbClr val="000000"/>
                      </a:solidFill>
                    </a:rPr>
                    <a:t>Window.h</a:t>
                  </a:r>
                  <a:r>
                    <a:rPr lang="en-US" sz="1200" dirty="0">
                      <a:solidFill>
                        <a:srgbClr val="000000"/>
                      </a:solidFill>
                    </a:rPr>
                    <a:t>"</a:t>
                  </a:r>
                </a:p>
                <a:p>
                  <a:r>
                    <a:rPr lang="en-US" sz="1200" dirty="0" err="1">
                      <a:solidFill>
                        <a:srgbClr val="000000"/>
                      </a:solidFill>
                    </a:rPr>
                    <a:t>int</a:t>
                  </a:r>
                  <a:r>
                    <a:rPr lang="en-US" sz="1200" dirty="0">
                      <a:solidFill>
                        <a:srgbClr val="000000"/>
                      </a:solidFill>
                    </a:rPr>
                    <a:t> main() { … }</a:t>
                  </a:r>
                  <a:endParaRPr lang="en-US" sz="2000" dirty="0"/>
                </a:p>
              </p:txBody>
            </p:sp>
            <p:sp>
              <p:nvSpPr>
                <p:cNvPr id="8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312" y="12052"/>
                  <a:ext cx="2333" cy="6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1100" dirty="0">
                      <a:solidFill>
                        <a:srgbClr val="000000"/>
                      </a:solidFill>
                      <a:latin typeface="+mn-lt"/>
                    </a:rPr>
                    <a:t>Graph.cpp:</a:t>
                  </a:r>
                  <a:endParaRPr lang="en-US" sz="2000" dirty="0">
                    <a:latin typeface="+mn-lt"/>
                  </a:endParaRPr>
                </a:p>
              </p:txBody>
            </p:sp>
            <p:sp>
              <p:nvSpPr>
                <p:cNvPr id="83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312" y="9444"/>
                  <a:ext cx="1868" cy="6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1100" dirty="0" err="1">
                      <a:solidFill>
                        <a:srgbClr val="000000"/>
                      </a:solidFill>
                      <a:latin typeface="+mn-lt"/>
                    </a:rPr>
                    <a:t>Graph.h</a:t>
                  </a:r>
                  <a:r>
                    <a:rPr lang="en-US" sz="1100" dirty="0">
                      <a:solidFill>
                        <a:srgbClr val="000000"/>
                      </a:solidFill>
                      <a:latin typeface="+mn-lt"/>
                    </a:rPr>
                    <a:t>:</a:t>
                  </a:r>
                  <a:endParaRPr lang="en-US" sz="2000" dirty="0">
                    <a:latin typeface="+mn-lt"/>
                  </a:endParaRPr>
                </a:p>
              </p:txBody>
            </p:sp>
            <p:sp>
              <p:nvSpPr>
                <p:cNvPr id="84" name="Rectangle 29"/>
                <p:cNvSpPr>
                  <a:spLocks noChangeArrowheads="1"/>
                </p:cNvSpPr>
                <p:nvPr/>
              </p:nvSpPr>
              <p:spPr bwMode="auto">
                <a:xfrm>
                  <a:off x="2779" y="7272"/>
                  <a:ext cx="3125" cy="720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58522" tIns="29261" rIns="58522" bIns="29261" anchor="ctr"/>
                <a:lstStyle/>
                <a:p>
                  <a:r>
                    <a:rPr lang="en-US" sz="1200">
                      <a:solidFill>
                        <a:srgbClr val="000000"/>
                      </a:solidFill>
                    </a:rPr>
                    <a:t>struct Point { … };</a:t>
                  </a:r>
                  <a:endParaRPr lang="en-US" sz="2000"/>
                </a:p>
              </p:txBody>
            </p:sp>
            <p:sp>
              <p:nvSpPr>
                <p:cNvPr id="85" name="Rectangle 30"/>
                <p:cNvSpPr>
                  <a:spLocks noChangeArrowheads="1"/>
                </p:cNvSpPr>
                <p:nvPr/>
              </p:nvSpPr>
              <p:spPr bwMode="auto">
                <a:xfrm>
                  <a:off x="10712" y="10152"/>
                  <a:ext cx="3389" cy="1337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58522" tIns="29261" rIns="58522" bIns="29261" anchor="ctr"/>
                <a:lstStyle/>
                <a:p>
                  <a:r>
                    <a:rPr lang="en-US" sz="1200">
                      <a:solidFill>
                        <a:srgbClr val="000000"/>
                      </a:solidFill>
                    </a:rPr>
                    <a:t>// GUI interface:</a:t>
                  </a:r>
                </a:p>
                <a:p>
                  <a:r>
                    <a:rPr lang="en-US" sz="1200">
                      <a:solidFill>
                        <a:srgbClr val="000000"/>
                      </a:solidFill>
                    </a:rPr>
                    <a:t>struct In_box { … };</a:t>
                  </a:r>
                </a:p>
                <a:p>
                  <a:r>
                    <a:rPr lang="en-US" sz="1200">
                      <a:solidFill>
                        <a:srgbClr val="000000"/>
                      </a:solidFill>
                    </a:rPr>
                    <a:t>…</a:t>
                  </a:r>
                  <a:endParaRPr lang="en-US" sz="2000"/>
                </a:p>
              </p:txBody>
            </p:sp>
            <p:cxnSp>
              <p:nvCxnSpPr>
                <p:cNvPr id="86" name="AutoShape 31"/>
                <p:cNvCxnSpPr>
                  <a:cxnSpLocks noChangeShapeType="1"/>
                  <a:stCxn id="61" idx="0"/>
                  <a:endCxn id="84" idx="2"/>
                </p:cNvCxnSpPr>
                <p:nvPr/>
              </p:nvCxnSpPr>
              <p:spPr bwMode="auto">
                <a:xfrm flipV="1">
                  <a:off x="4237" y="7992"/>
                  <a:ext cx="105" cy="216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7" name="AutoShape 32"/>
                <p:cNvCxnSpPr>
                  <a:cxnSpLocks noChangeShapeType="1"/>
                  <a:stCxn id="62" idx="0"/>
                  <a:endCxn id="84" idx="2"/>
                </p:cNvCxnSpPr>
                <p:nvPr/>
              </p:nvCxnSpPr>
              <p:spPr bwMode="auto">
                <a:xfrm flipH="1" flipV="1">
                  <a:off x="4342" y="7992"/>
                  <a:ext cx="4028" cy="216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8" name="AutoShape 33"/>
                <p:cNvCxnSpPr>
                  <a:cxnSpLocks noChangeShapeType="1"/>
                  <a:stCxn id="85" idx="0"/>
                  <a:endCxn id="65" idx="2"/>
                </p:cNvCxnSpPr>
                <p:nvPr/>
              </p:nvCxnSpPr>
              <p:spPr bwMode="auto">
                <a:xfrm flipH="1" flipV="1">
                  <a:off x="8029" y="7032"/>
                  <a:ext cx="4378" cy="312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9" name="AutoShape 34"/>
                <p:cNvCxnSpPr>
                  <a:cxnSpLocks noChangeShapeType="1"/>
                  <a:stCxn id="85" idx="0"/>
                  <a:endCxn id="84" idx="2"/>
                </p:cNvCxnSpPr>
                <p:nvPr/>
              </p:nvCxnSpPr>
              <p:spPr bwMode="auto">
                <a:xfrm flipH="1" flipV="1">
                  <a:off x="4342" y="7992"/>
                  <a:ext cx="8065" cy="216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0" name="AutoShape 35"/>
                <p:cNvCxnSpPr>
                  <a:cxnSpLocks noChangeShapeType="1"/>
                  <a:stCxn id="72" idx="0"/>
                  <a:endCxn id="85" idx="2"/>
                </p:cNvCxnSpPr>
                <p:nvPr/>
              </p:nvCxnSpPr>
              <p:spPr bwMode="auto">
                <a:xfrm flipV="1">
                  <a:off x="10846" y="11489"/>
                  <a:ext cx="1561" cy="130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1" name="Rectangle 36"/>
                <p:cNvSpPr>
                  <a:spLocks noChangeArrowheads="1"/>
                </p:cNvSpPr>
                <p:nvPr/>
              </p:nvSpPr>
              <p:spPr bwMode="auto">
                <a:xfrm>
                  <a:off x="12934" y="12813"/>
                  <a:ext cx="2601" cy="10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58522" tIns="29261" rIns="58522" bIns="29261" anchor="ctr"/>
                <a:lstStyle/>
                <a:p>
                  <a:pPr algn="ctr"/>
                  <a:r>
                    <a:rPr lang="en-US" sz="1200" dirty="0">
                      <a:solidFill>
                        <a:srgbClr val="000000"/>
                      </a:solidFill>
                    </a:rPr>
                    <a:t>GUI code</a:t>
                  </a:r>
                  <a:endParaRPr lang="en-US" sz="2000" dirty="0"/>
                </a:p>
              </p:txBody>
            </p:sp>
            <p:sp>
              <p:nvSpPr>
                <p:cNvPr id="92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4191" y="12211"/>
                  <a:ext cx="1633" cy="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58522" tIns="29261" rIns="58522" bIns="2926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1200" dirty="0">
                      <a:solidFill>
                        <a:srgbClr val="000000"/>
                      </a:solidFill>
                      <a:latin typeface="+mn-lt"/>
                    </a:rPr>
                    <a:t>GUI.cpp:</a:t>
                  </a:r>
                  <a:endParaRPr lang="en-US" sz="2000" dirty="0">
                    <a:latin typeface="+mn-lt"/>
                  </a:endParaRPr>
                </a:p>
              </p:txBody>
            </p:sp>
            <p:cxnSp>
              <p:nvCxnSpPr>
                <p:cNvPr id="93" name="AutoShape 38"/>
                <p:cNvCxnSpPr>
                  <a:cxnSpLocks noChangeShapeType="1"/>
                  <a:stCxn id="91" idx="0"/>
                  <a:endCxn id="85" idx="2"/>
                </p:cNvCxnSpPr>
                <p:nvPr/>
              </p:nvCxnSpPr>
              <p:spPr bwMode="auto">
                <a:xfrm flipH="1" flipV="1">
                  <a:off x="12407" y="11489"/>
                  <a:ext cx="1828" cy="132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59" name="Text Box 41"/>
              <p:cNvSpPr txBox="1">
                <a:spLocks noChangeArrowheads="1"/>
              </p:cNvSpPr>
              <p:nvPr/>
            </p:nvSpPr>
            <p:spPr bwMode="auto">
              <a:xfrm>
                <a:off x="1138154" y="1807341"/>
                <a:ext cx="838200" cy="329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200" dirty="0" err="1">
                    <a:solidFill>
                      <a:schemeClr val="accent4">
                        <a:lumMod val="10000"/>
                      </a:schemeClr>
                    </a:solidFill>
                  </a:rPr>
                  <a:t>Point.h</a:t>
                </a:r>
                <a:r>
                  <a:rPr lang="en-US" sz="1200" dirty="0">
                    <a:solidFill>
                      <a:schemeClr val="accent4">
                        <a:lumMod val="10000"/>
                      </a:schemeClr>
                    </a:solidFill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623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Primitives and Algorithms</a:t>
            </a: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demo shows the use of library primitives</a:t>
            </a:r>
          </a:p>
          <a:p>
            <a:pPr lvl="1"/>
            <a:r>
              <a:rPr lang="en-US" dirty="0" smtClean="0"/>
              <a:t>Just the primitives</a:t>
            </a:r>
          </a:p>
          <a:p>
            <a:pPr lvl="1"/>
            <a:r>
              <a:rPr lang="en-US" dirty="0" smtClean="0"/>
              <a:t>Just the use</a:t>
            </a:r>
          </a:p>
          <a:p>
            <a:r>
              <a:rPr lang="en-US" dirty="0" smtClean="0"/>
              <a:t>Typically what we display is the result of</a:t>
            </a:r>
          </a:p>
          <a:p>
            <a:pPr lvl="1"/>
            <a:r>
              <a:rPr lang="en-US" dirty="0" smtClean="0"/>
              <a:t>an algorithm </a:t>
            </a:r>
          </a:p>
          <a:p>
            <a:pPr lvl="1"/>
            <a:r>
              <a:rPr lang="en-US" dirty="0" smtClean="0"/>
              <a:t>reading data</a:t>
            </a:r>
          </a:p>
          <a:p>
            <a:r>
              <a:rPr lang="en-US" dirty="0" smtClean="0"/>
              <a:t>Next lectures</a:t>
            </a:r>
          </a:p>
          <a:p>
            <a:pPr lvl="1"/>
            <a:r>
              <a:rPr lang="en-US" dirty="0" smtClean="0"/>
              <a:t>Graphics Classes</a:t>
            </a:r>
          </a:p>
          <a:p>
            <a:pPr lvl="1"/>
            <a:r>
              <a:rPr lang="en-US" dirty="0" smtClean="0"/>
              <a:t>Graphics Class Design</a:t>
            </a:r>
          </a:p>
          <a:p>
            <a:pPr lvl="1"/>
            <a:r>
              <a:rPr lang="en-US" dirty="0" smtClean="0"/>
              <a:t>Graphing Functions and Data</a:t>
            </a:r>
          </a:p>
          <a:p>
            <a:pPr lvl="1"/>
            <a:r>
              <a:rPr lang="en-US" dirty="0" smtClean="0"/>
              <a:t>Graphical User Interfaces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7AC79561-8133-43B4-8DD6-96724D5BB659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5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le:Singleton UML class diagram.svg&#10;&#10;Singleton&#10;- singleton: Singleton&#10;-----------------------&#10;- Singleton()&#10;+ getInstance() : Singleton">
            <a:extLst>
              <a:ext uri="{FF2B5EF4-FFF2-40B4-BE49-F238E27FC236}">
                <a16:creationId xmlns:a16="http://schemas.microsoft.com/office/drawing/2014/main" id="{D4447CEB-53BB-46CC-8CB3-1B0E28A41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126" y="2609343"/>
            <a:ext cx="5913748" cy="354824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07FCC-7FA7-4B4D-ACF8-067D6E102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Singleton has the easiest </a:t>
            </a:r>
            <a:r>
              <a:rPr lang="en-US" dirty="0" smtClean="0"/>
              <a:t>UML class </a:t>
            </a:r>
            <a:r>
              <a:rPr lang="en-US" dirty="0"/>
              <a:t>diagram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C02EC9-8C05-4238-B84E-1034B8D50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Singleton Class Diagram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BDDAB70-A88D-4AF2-A4DD-2694A82A07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2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82"/>
    </mc:Choice>
    <mc:Fallback xmlns="">
      <p:transition spd="slow" advTm="2128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4597-AD16-4659-A22D-AC651F21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 Things Worth Noting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53586-4897-4D11-9F96-CB2197159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constructor is private</a:t>
            </a:r>
          </a:p>
          <a:p>
            <a:pPr lvl="1"/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Because if it weren’t, the user could create more than one instance, defeating the purpose</a:t>
            </a:r>
          </a:p>
          <a:p>
            <a:r>
              <a:rPr lang="en-US" dirty="0" smtClean="0"/>
              <a:t>The instance field is a (function-local) </a:t>
            </a:r>
            <a:r>
              <a:rPr lang="en-US" dirty="0" smtClean="0">
                <a:latin typeface="Consolas" panose="020B0609020204030204" pitchFamily="49" charset="0"/>
              </a:rPr>
              <a:t>static</a:t>
            </a:r>
            <a:r>
              <a:rPr lang="en-US" dirty="0" smtClean="0"/>
              <a:t> (indicated by underline) and private </a:t>
            </a:r>
          </a:p>
          <a:p>
            <a:pPr lvl="1"/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Static because it’s an easy way to ensure that there is exactly one, globally accessible field</a:t>
            </a:r>
          </a:p>
          <a:p>
            <a:pPr lvl="1"/>
            <a:r>
              <a:rPr lang="en-US" dirty="0" smtClean="0"/>
              <a:t>Private to force users to use </a:t>
            </a:r>
            <a:r>
              <a:rPr lang="en-US" dirty="0" err="1" smtClean="0">
                <a:latin typeface="Consolas" panose="020B0609020204030204" pitchFamily="49" charset="0"/>
              </a:rPr>
              <a:t>get_instance</a:t>
            </a:r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dirty="0" smtClean="0"/>
              <a:t>The only way to access the instance is through the </a:t>
            </a:r>
            <a:r>
              <a:rPr lang="en-US" dirty="0" err="1" smtClean="0">
                <a:latin typeface="Consolas" panose="020B0609020204030204" pitchFamily="49" charset="0"/>
              </a:rPr>
              <a:t>get_instance</a:t>
            </a:r>
            <a:r>
              <a:rPr lang="en-US" dirty="0" smtClean="0"/>
              <a:t> method (which is also static)</a:t>
            </a:r>
          </a:p>
          <a:p>
            <a:pPr lvl="1"/>
            <a:r>
              <a:rPr lang="en-US" dirty="0" smtClean="0"/>
              <a:t>This is where we return a reference to the one instance, or create it if it doesn’t exist (on first access)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BDDAB70-A88D-4AF2-A4DD-2694A82A0768}" type="slidenum">
              <a:rPr lang="en-US" smtClean="0"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953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35"/>
    </mc:Choice>
    <mc:Fallback xmlns="">
      <p:transition spd="slow" advTm="44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643C-FE49-4ADD-989F-0A8D5FC00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8E0E0-A8CD-4F07-948B-59D1A4BD4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0">
              <a:spcBef>
                <a:spcPts val="600"/>
              </a:spcBef>
              <a:buNone/>
            </a:pP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graphics_manager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private: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graphics_manager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{ ... }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public: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graphics_manager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get_instance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     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graphics_manager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instance;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// created on first 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access</a:t>
            </a:r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instance;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457200" indent="0">
              <a:spcBef>
                <a:spcPts val="600"/>
              </a:spcBef>
              <a:buNone/>
            </a:pP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... Other (non-static) functionalities</a:t>
            </a:r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BDDAB70-A88D-4AF2-A4DD-2694A82A07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7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71"/>
    </mc:Choice>
    <mc:Fallback xmlns="">
      <p:transition spd="slow" advTm="4197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503F3-7B78-4596-A17C-BC584FA0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Function-local static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00A60-0D35-497C-99D4-32936FCA7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Correct order of initialization is forced, so it can’t be wrong</a:t>
            </a:r>
          </a:p>
          <a:p>
            <a:r>
              <a:rPr lang="en-US" dirty="0" smtClean="0"/>
              <a:t>The instances are also not global, which reduces coupling</a:t>
            </a:r>
          </a:p>
          <a:p>
            <a:r>
              <a:rPr lang="en-US" dirty="0" smtClean="0"/>
              <a:t>Basically, this is what you should do instead of using a global in almost every circumstance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4/4/2024, Lecture 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A Display Model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BDDAB70-A88D-4AF2-A4DD-2694A82A0768}" type="slidenum">
              <a:rPr lang="en-US" smtClean="0"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453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16"/>
    </mc:Choice>
    <mc:Fallback xmlns="">
      <p:transition spd="slow" advTm="20716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7|6.7|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3.4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6.1|6.9|1.2|1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5"/>
</p:tagLst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Welcome and Getting Started</Template>
  <TotalTime>467</TotalTime>
  <Words>3836</Words>
  <Application>Microsoft Office PowerPoint</Application>
  <PresentationFormat>Widescreen</PresentationFormat>
  <Paragraphs>614</Paragraphs>
  <Slides>59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Arial</vt:lpstr>
      <vt:lpstr>Calibri</vt:lpstr>
      <vt:lpstr>Century Schoolbook</vt:lpstr>
      <vt:lpstr>Consolas</vt:lpstr>
      <vt:lpstr>Times New Roman</vt:lpstr>
      <vt:lpstr>Wingdings</vt:lpstr>
      <vt:lpstr>Wingdings 2</vt:lpstr>
      <vt:lpstr>View</vt:lpstr>
      <vt:lpstr>A Display Model</vt:lpstr>
      <vt:lpstr>Software Development Notes</vt:lpstr>
      <vt:lpstr>Singleton Pattern</vt:lpstr>
      <vt:lpstr>What’s Wrong With It?</vt:lpstr>
      <vt:lpstr>Where you see it</vt:lpstr>
      <vt:lpstr>Singleton Class Diagram</vt:lpstr>
      <vt:lpstr>3 Things Worth Noting</vt:lpstr>
      <vt:lpstr>Example</vt:lpstr>
      <vt:lpstr>Benefits of Function-local static </vt:lpstr>
      <vt:lpstr>A Display Model</vt:lpstr>
      <vt:lpstr>Abstract</vt:lpstr>
      <vt:lpstr>Overview</vt:lpstr>
      <vt:lpstr>Why bother with graphics and GUI?</vt:lpstr>
      <vt:lpstr>Why bother with graphics and GUI?</vt:lpstr>
      <vt:lpstr>Why Graphics/GUI?</vt:lpstr>
      <vt:lpstr>A Display Model</vt:lpstr>
      <vt:lpstr>Text vs. Graphics</vt:lpstr>
      <vt:lpstr>Display Model</vt:lpstr>
      <vt:lpstr>Display Model</vt:lpstr>
      <vt:lpstr>The Resulting Screen</vt:lpstr>
      <vt:lpstr>Display Model</vt:lpstr>
      <vt:lpstr>Graphics/GUI Libraries</vt:lpstr>
      <vt:lpstr>Graphics/GUI libraries (cont.)</vt:lpstr>
      <vt:lpstr>Graphics/GUI libraries</vt:lpstr>
      <vt:lpstr>Coordinates</vt:lpstr>
      <vt:lpstr>Interface classes</vt:lpstr>
      <vt:lpstr>Interface classes</vt:lpstr>
      <vt:lpstr>Demo code 1</vt:lpstr>
      <vt:lpstr>A “blank canvas”</vt:lpstr>
      <vt:lpstr>Demo code 2</vt:lpstr>
      <vt:lpstr>Add an X-axis</vt:lpstr>
      <vt:lpstr>Demo code 3</vt:lpstr>
      <vt:lpstr>Add a Y-axis (colored)</vt:lpstr>
      <vt:lpstr>Demo code 4</vt:lpstr>
      <vt:lpstr>Add a sine curve</vt:lpstr>
      <vt:lpstr>Demo code 5</vt:lpstr>
      <vt:lpstr>Add a triangle (and color the curve)</vt:lpstr>
      <vt:lpstr>Demo code 6</vt:lpstr>
      <vt:lpstr>Add a Rectangle</vt:lpstr>
      <vt:lpstr>Demo code 6.1</vt:lpstr>
      <vt:lpstr>Add a Shape that looks like a Rectangle</vt:lpstr>
      <vt:lpstr>Demo code 6.2</vt:lpstr>
      <vt:lpstr>Obviously a polygon</vt:lpstr>
      <vt:lpstr>Add fill</vt:lpstr>
      <vt:lpstr>Add fill</vt:lpstr>
      <vt:lpstr>Demo Code 8</vt:lpstr>
      <vt:lpstr>Add text</vt:lpstr>
      <vt:lpstr>Demo Code 9</vt:lpstr>
      <vt:lpstr>Text font and size</vt:lpstr>
      <vt:lpstr>Add an Image</vt:lpstr>
      <vt:lpstr>Add an image</vt:lpstr>
      <vt:lpstr>Oops!</vt:lpstr>
      <vt:lpstr>Move the Image</vt:lpstr>
      <vt:lpstr>Demo Code 12</vt:lpstr>
      <vt:lpstr>Add shapes, more text</vt:lpstr>
      <vt:lpstr>Boiler Plate</vt:lpstr>
      <vt:lpstr>Code Organization</vt:lpstr>
      <vt:lpstr>Primitives and Algorithms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Hartmut Kaiser</dc:creator>
  <cp:lastModifiedBy>Hartmut Kaiser</cp:lastModifiedBy>
  <cp:revision>107</cp:revision>
  <dcterms:created xsi:type="dcterms:W3CDTF">2023-10-02T16:10:09Z</dcterms:created>
  <dcterms:modified xsi:type="dcterms:W3CDTF">2024-04-04T14:01:26Z</dcterms:modified>
</cp:coreProperties>
</file>